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Lst>
  <p:sldIdLst>
    <p:sldId id="256" r:id="rId2"/>
    <p:sldId id="258" r:id="rId3"/>
    <p:sldId id="259" r:id="rId4"/>
    <p:sldId id="261" r:id="rId5"/>
    <p:sldId id="263" r:id="rId6"/>
    <p:sldId id="264" r:id="rId7"/>
    <p:sldId id="266" r:id="rId8"/>
    <p:sldId id="267" r:id="rId9"/>
    <p:sldId id="268"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371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ar-IQ"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IQ" smtClean="0"/>
              <a:t>Click to edit Master subtitle style</a:t>
            </a:r>
            <a:endParaRPr dirty="0"/>
          </a:p>
        </p:txBody>
      </p:sp>
      <p:sp>
        <p:nvSpPr>
          <p:cNvPr id="4" name="Date Placeholder 3"/>
          <p:cNvSpPr>
            <a:spLocks noGrp="1"/>
          </p:cNvSpPr>
          <p:nvPr>
            <p:ph type="dt" sz="half" idx="10"/>
          </p:nvPr>
        </p:nvSpPr>
        <p:spPr/>
        <p:txBody>
          <a:bodyPr/>
          <a:lstStyle/>
          <a:p>
            <a:fld id="{04AF466F-BDA4-4F18-9C7B-FF0A9A1B0E80}" type="datetime1">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ar-IQ"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p:txBody>
          <a:bodyPr/>
          <a:lstStyle/>
          <a:p>
            <a:fld id="{327B613C-1AD7-49D3-885D-F654C5CDBAA6}" type="datetime1">
              <a:rPr lang="en-US" smtClean="0"/>
              <a:pPr/>
              <a:t>3/6/2016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10"/>
          </p:nvPr>
        </p:nvSpPr>
        <p:spPr/>
        <p:txBody>
          <a:bodyPr/>
          <a:lstStyle/>
          <a:p>
            <a:fld id="{58FB4290-6522-4139-852E-05BD9E7F0D2E}" type="datetime1">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ar-IQ"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10"/>
          </p:nvPr>
        </p:nvSpPr>
        <p:spPr/>
        <p:txBody>
          <a:bodyPr/>
          <a:lstStyle/>
          <a:p>
            <a:fld id="{AAB955F9-81EA-47C5-8059-9E5C2B437C70}" type="datetime1">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10"/>
          </p:nvPr>
        </p:nvSpPr>
        <p:spPr/>
        <p:txBody>
          <a:bodyPr/>
          <a:lstStyle/>
          <a:p>
            <a:fld id="{1CEF607B-A47E-422C-9BEF-122CCDB7C526}" type="datetime1">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ar-IQ"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IQ" smtClean="0"/>
              <a:t>Click to edit Master subtitle style</a:t>
            </a:r>
            <a:endParaRPr dirty="0"/>
          </a:p>
        </p:txBody>
      </p:sp>
      <p:sp>
        <p:nvSpPr>
          <p:cNvPr id="4" name="Date Placeholder 3"/>
          <p:cNvSpPr>
            <a:spLocks noGrp="1"/>
          </p:cNvSpPr>
          <p:nvPr>
            <p:ph type="dt" sz="half" idx="10"/>
          </p:nvPr>
        </p:nvSpPr>
        <p:spPr/>
        <p:txBody>
          <a:bodyPr/>
          <a:lstStyle/>
          <a:p>
            <a:fld id="{327B613C-1AD7-49D3-885D-F654C5CDBAA6}" type="datetime1">
              <a:rPr lang="en-US" smtClean="0"/>
              <a:pPr/>
              <a:t>3/6/2016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IQ" smtClean="0"/>
              <a:t>Drag picture to placeholder or click icon to add</a:t>
            </a:r>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ar-IQ"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IQ"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3/6/2016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ar-IQ"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5" name="Date Placeholder 4"/>
          <p:cNvSpPr>
            <a:spLocks noGrp="1"/>
          </p:cNvSpPr>
          <p:nvPr>
            <p:ph type="dt" sz="half" idx="10"/>
          </p:nvPr>
        </p:nvSpPr>
        <p:spPr/>
        <p:txBody>
          <a:bodyPr/>
          <a:lstStyle/>
          <a:p>
            <a:fld id="{B6EE300C-6FC5-4FC3-AF1A-075E4F50620D}" type="datetime1">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ar-IQ"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IQ"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7" name="Date Placeholder 6"/>
          <p:cNvSpPr>
            <a:spLocks noGrp="1"/>
          </p:cNvSpPr>
          <p:nvPr>
            <p:ph type="dt" sz="half" idx="10"/>
          </p:nvPr>
        </p:nvSpPr>
        <p:spPr/>
        <p:txBody>
          <a:bodyPr/>
          <a:lstStyle/>
          <a:p>
            <a:fld id="{F50D295D-4A77-4DEB-B04C-9F4282A8BC04}" type="datetime1">
              <a:rPr lang="en-US" smtClean="0"/>
              <a:pPr/>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smtClean="0"/>
              <a:t>Click to edit Master title style</a:t>
            </a:r>
            <a:endParaRPr/>
          </a:p>
        </p:txBody>
      </p:sp>
      <p:sp>
        <p:nvSpPr>
          <p:cNvPr id="3" name="Date Placeholder 2"/>
          <p:cNvSpPr>
            <a:spLocks noGrp="1"/>
          </p:cNvSpPr>
          <p:nvPr>
            <p:ph type="dt" sz="half" idx="10"/>
          </p:nvPr>
        </p:nvSpPr>
        <p:spPr/>
        <p:txBody>
          <a:bodyPr/>
          <a:lstStyle/>
          <a:p>
            <a:fld id="{02B28685-4D0C-42D5-8013-B5904CD1FCBC}" type="datetime1">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ar-IQ"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IQ"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ar-IQ"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ar-IQ" smtClean="0"/>
              <a:t>Click to edit Master text styles</a:t>
            </a:r>
          </a:p>
          <a:p>
            <a:pPr lvl="1"/>
            <a:r>
              <a:rPr lang="ar-IQ" smtClean="0"/>
              <a:t>Second level</a:t>
            </a:r>
          </a:p>
          <a:p>
            <a:pPr lvl="2"/>
            <a:r>
              <a:rPr lang="ar-IQ" smtClean="0"/>
              <a:t>Third level</a:t>
            </a:r>
          </a:p>
          <a:p>
            <a:pPr lvl="3"/>
            <a:r>
              <a:rPr lang="ar-IQ" smtClean="0"/>
              <a:t>Fourth level</a:t>
            </a:r>
          </a:p>
          <a:p>
            <a:pPr lvl="4"/>
            <a:r>
              <a:rPr lang="ar-IQ"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327B613C-1AD7-49D3-885D-F654C5CDBAA6}" type="datetime1">
              <a:rPr lang="en-US" smtClean="0"/>
              <a:pPr/>
              <a:t>3/6/2016</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6E2D2B3B-882E-40F3-A32F-6DD51691504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Lst>
  <p:hf sldNum="0"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524000"/>
            <a:ext cx="6498158" cy="1260144"/>
          </a:xfrm>
        </p:spPr>
        <p:txBody>
          <a:bodyPr/>
          <a:lstStyle/>
          <a:p>
            <a:pPr algn="ctr"/>
            <a:r>
              <a:rPr lang="ar-IQ" b="1" dirty="0" smtClean="0">
                <a:solidFill>
                  <a:srgbClr val="FF0000"/>
                </a:solidFill>
                <a:cs typeface="B Nazanin" panose="00000400000000000000" pitchFamily="2" charset="-78"/>
              </a:rPr>
              <a:t>گفتار ششم</a:t>
            </a:r>
            <a:endParaRPr lang="en-US" b="1" dirty="0">
              <a:solidFill>
                <a:srgbClr val="FF0000"/>
              </a:solidFill>
              <a:cs typeface="B Nazanin" panose="00000400000000000000" pitchFamily="2" charset="-78"/>
            </a:endParaRPr>
          </a:p>
        </p:txBody>
      </p:sp>
      <p:sp>
        <p:nvSpPr>
          <p:cNvPr id="3" name="Subtitle 2"/>
          <p:cNvSpPr>
            <a:spLocks noGrp="1"/>
          </p:cNvSpPr>
          <p:nvPr>
            <p:ph type="subTitle" idx="1"/>
          </p:nvPr>
        </p:nvSpPr>
        <p:spPr>
          <a:xfrm>
            <a:off x="888031" y="3316406"/>
            <a:ext cx="7367938" cy="2049439"/>
          </a:xfrm>
        </p:spPr>
        <p:txBody>
          <a:bodyPr>
            <a:normAutofit/>
          </a:bodyPr>
          <a:lstStyle/>
          <a:p>
            <a:pPr algn="ctr"/>
            <a:r>
              <a:rPr lang="fa-IR" sz="4800" b="1" dirty="0" smtClean="0">
                <a:solidFill>
                  <a:schemeClr val="accent6">
                    <a:lumMod val="75000"/>
                  </a:schemeClr>
                </a:solidFill>
                <a:cs typeface="B Nazanin" panose="00000400000000000000" pitchFamily="2" charset="-78"/>
              </a:rPr>
              <a:t>والدین به مثابه مهمترین الگو</a:t>
            </a:r>
            <a:endParaRPr lang="en-US" sz="4800" b="1"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xmlns="" val="1438297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09433" y="1600201"/>
            <a:ext cx="8461612" cy="4343400"/>
          </a:xfrm>
        </p:spPr>
        <p:txBody>
          <a:bodyPr>
            <a:normAutofit/>
          </a:bodyPr>
          <a:lstStyle/>
          <a:p>
            <a:pPr algn="just" rtl="1">
              <a:buClr>
                <a:schemeClr val="accent6">
                  <a:lumMod val="40000"/>
                  <a:lumOff val="60000"/>
                </a:schemeClr>
              </a:buClr>
              <a:buFont typeface="Wingdings" panose="05000000000000000000" pitchFamily="2" charset="2"/>
              <a:buChar char="v"/>
            </a:pPr>
            <a:r>
              <a:rPr lang="x-none" sz="3200" b="1" dirty="0" smtClean="0">
                <a:solidFill>
                  <a:schemeClr val="accent6">
                    <a:lumMod val="75000"/>
                  </a:schemeClr>
                </a:solidFill>
                <a:cs typeface="B Nazanin" panose="00000400000000000000" pitchFamily="2" charset="-78"/>
              </a:rPr>
              <a:t>نوجوان </a:t>
            </a:r>
            <a:r>
              <a:rPr lang="x-none" sz="3200" b="1" dirty="0">
                <a:solidFill>
                  <a:schemeClr val="accent6">
                    <a:lumMod val="75000"/>
                  </a:schemeClr>
                </a:solidFill>
                <a:cs typeface="B Nazanin" panose="00000400000000000000" pitchFamily="2" charset="-78"/>
              </a:rPr>
              <a:t>بيش از هر كسي از والدين </a:t>
            </a:r>
            <a:r>
              <a:rPr lang="x-none" sz="3200" b="1" dirty="0" smtClean="0">
                <a:solidFill>
                  <a:schemeClr val="accent6">
                    <a:lumMod val="75000"/>
                  </a:schemeClr>
                </a:solidFill>
                <a:cs typeface="B Nazanin" panose="00000400000000000000" pitchFamily="2" charset="-78"/>
              </a:rPr>
              <a:t>الگو</a:t>
            </a:r>
            <a:r>
              <a:rPr lang="fa-IR" sz="3200" b="1" dirty="0" smtClean="0">
                <a:solidFill>
                  <a:schemeClr val="accent6">
                    <a:lumMod val="75000"/>
                  </a:schemeClr>
                </a:solidFill>
                <a:cs typeface="B Nazanin" panose="00000400000000000000" pitchFamily="2" charset="-78"/>
              </a:rPr>
              <a:t>‌</a:t>
            </a:r>
            <a:r>
              <a:rPr lang="x-none" sz="3200" b="1" dirty="0" smtClean="0">
                <a:solidFill>
                  <a:schemeClr val="accent6">
                    <a:lumMod val="75000"/>
                  </a:schemeClr>
                </a:solidFill>
                <a:cs typeface="B Nazanin" panose="00000400000000000000" pitchFamily="2" charset="-78"/>
              </a:rPr>
              <a:t>برداري مي</a:t>
            </a:r>
            <a:r>
              <a:rPr lang="fa-IR" sz="3200" b="1" dirty="0" smtClean="0">
                <a:solidFill>
                  <a:schemeClr val="accent6">
                    <a:lumMod val="75000"/>
                  </a:schemeClr>
                </a:solidFill>
                <a:cs typeface="B Nazanin" panose="00000400000000000000" pitchFamily="2" charset="-78"/>
              </a:rPr>
              <a:t>‌</a:t>
            </a:r>
            <a:r>
              <a:rPr lang="x-none" sz="3200" b="1" dirty="0" smtClean="0">
                <a:solidFill>
                  <a:schemeClr val="accent6">
                    <a:lumMod val="75000"/>
                  </a:schemeClr>
                </a:solidFill>
                <a:cs typeface="B Nazanin" panose="00000400000000000000" pitchFamily="2" charset="-78"/>
              </a:rPr>
              <a:t>ك</a:t>
            </a:r>
            <a:r>
              <a:rPr lang="fa-IR" sz="3200" b="1" dirty="0" smtClean="0">
                <a:solidFill>
                  <a:schemeClr val="accent6">
                    <a:lumMod val="75000"/>
                  </a:schemeClr>
                </a:solidFill>
                <a:cs typeface="B Nazanin" panose="00000400000000000000" pitchFamily="2" charset="-78"/>
              </a:rPr>
              <a:t>ند.</a:t>
            </a:r>
            <a:r>
              <a:rPr lang="x-none" sz="3200" b="1" dirty="0" smtClean="0">
                <a:solidFill>
                  <a:schemeClr val="accent6">
                    <a:lumMod val="75000"/>
                  </a:schemeClr>
                </a:solidFill>
                <a:cs typeface="B Nazanin" panose="00000400000000000000" pitchFamily="2" charset="-78"/>
              </a:rPr>
              <a:t> </a:t>
            </a:r>
            <a:endParaRPr lang="ar-IQ" sz="3200" b="1" dirty="0" smtClean="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v"/>
            </a:pPr>
            <a:r>
              <a:rPr lang="x-none" sz="3200" b="1" dirty="0" smtClean="0">
                <a:solidFill>
                  <a:schemeClr val="accent6">
                    <a:lumMod val="75000"/>
                  </a:schemeClr>
                </a:solidFill>
                <a:cs typeface="B Nazanin" panose="00000400000000000000" pitchFamily="2" charset="-78"/>
              </a:rPr>
              <a:t>پژوهش</a:t>
            </a:r>
            <a:r>
              <a:rPr lang="fa-IR" sz="3200" b="1" dirty="0">
                <a:solidFill>
                  <a:schemeClr val="accent6">
                    <a:lumMod val="75000"/>
                  </a:schemeClr>
                </a:solidFill>
                <a:cs typeface="B Nazanin" panose="00000400000000000000" pitchFamily="2" charset="-78"/>
              </a:rPr>
              <a:t>‌</a:t>
            </a:r>
            <a:r>
              <a:rPr lang="ar-IQ" sz="3200" b="1" dirty="0" smtClean="0">
                <a:solidFill>
                  <a:schemeClr val="accent6">
                    <a:lumMod val="75000"/>
                  </a:schemeClr>
                </a:solidFill>
                <a:cs typeface="B Nazanin" panose="00000400000000000000" pitchFamily="2" charset="-78"/>
              </a:rPr>
              <a:t>ها </a:t>
            </a:r>
            <a:r>
              <a:rPr lang="x-none" sz="3200" b="1" dirty="0" smtClean="0">
                <a:solidFill>
                  <a:schemeClr val="accent6">
                    <a:lumMod val="75000"/>
                  </a:schemeClr>
                </a:solidFill>
                <a:cs typeface="B Nazanin" panose="00000400000000000000" pitchFamily="2" charset="-78"/>
              </a:rPr>
              <a:t>نشان </a:t>
            </a:r>
            <a:r>
              <a:rPr lang="x-none" sz="3200" b="1" dirty="0">
                <a:solidFill>
                  <a:schemeClr val="accent6">
                    <a:lumMod val="75000"/>
                  </a:schemeClr>
                </a:solidFill>
                <a:cs typeface="B Nazanin" panose="00000400000000000000" pitchFamily="2" charset="-78"/>
              </a:rPr>
              <a:t>داده است شايد نوجوانان در مورد مدل مو، لباس يا چيزهاي كوتاه مدت تحت تأثير همسالان خود باشند، اما در مورد تصميم براي امور مهمي چون رشته تحصيلي يا ازدواج بيشتر تحت تاثير والدين هستند.</a:t>
            </a:r>
            <a:endParaRPr lang="en-CA" sz="3200" b="1" dirty="0">
              <a:solidFill>
                <a:schemeClr val="accent6">
                  <a:lumMod val="75000"/>
                </a:schemeClr>
              </a:solidFill>
              <a:cs typeface="B Nazanin" panose="00000400000000000000" pitchFamily="2" charset="-78"/>
            </a:endParaRPr>
          </a:p>
          <a:p>
            <a:pPr marL="0" indent="0" algn="just" rtl="1">
              <a:buNone/>
            </a:pPr>
            <a:endParaRPr lang="en-US" sz="3200"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xmlns="" val="545900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48465" cy="859809"/>
          </a:xfrm>
        </p:spPr>
        <p:txBody>
          <a:bodyPr/>
          <a:lstStyle/>
          <a:p>
            <a:pPr algn="just" rtl="1"/>
            <a:r>
              <a:rPr lang="x-none" sz="3200" b="1" dirty="0">
                <a:solidFill>
                  <a:srgbClr val="FF0000"/>
                </a:solidFill>
                <a:cs typeface="B Nazanin" panose="00000400000000000000" pitchFamily="2" charset="-78"/>
              </a:rPr>
              <a:t>برخي از مواردى كه نوجوانان نياز دارند از والدين دريافت </a:t>
            </a:r>
            <a:r>
              <a:rPr lang="x-none" sz="3200" b="1" dirty="0" smtClean="0">
                <a:solidFill>
                  <a:srgbClr val="FF0000"/>
                </a:solidFill>
                <a:cs typeface="B Nazanin" panose="00000400000000000000" pitchFamily="2" charset="-78"/>
              </a:rPr>
              <a:t>كنند</a:t>
            </a:r>
            <a:r>
              <a:rPr lang="fa-IR" sz="3200" b="1" dirty="0" smtClean="0">
                <a:solidFill>
                  <a:srgbClr val="FF0000"/>
                </a:solidFill>
                <a:cs typeface="B Nazanin" panose="00000400000000000000" pitchFamily="2" charset="-78"/>
              </a:rPr>
              <a:t>:</a:t>
            </a:r>
            <a:endParaRPr lang="en-US" sz="32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327546" y="1023582"/>
            <a:ext cx="8447964" cy="5834418"/>
          </a:xfrm>
        </p:spPr>
        <p:txBody>
          <a:bodyPr>
            <a:noAutofit/>
          </a:bodyPr>
          <a:lstStyle/>
          <a:p>
            <a:pPr lvl="0" algn="just" rtl="1" fontAlgn="base">
              <a:buClr>
                <a:schemeClr val="accent6">
                  <a:lumMod val="40000"/>
                  <a:lumOff val="60000"/>
                </a:schemeClr>
              </a:buClr>
            </a:pPr>
            <a:r>
              <a:rPr lang="fa-IR" sz="2200" b="1" dirty="0" smtClean="0">
                <a:solidFill>
                  <a:schemeClr val="accent6">
                    <a:lumMod val="75000"/>
                  </a:schemeClr>
                </a:solidFill>
                <a:cs typeface="B Nazanin" panose="00000400000000000000" pitchFamily="2" charset="-78"/>
              </a:rPr>
              <a:t>نوجوانان</a:t>
            </a:r>
            <a:r>
              <a:rPr lang="x-none" sz="2200" b="1" dirty="0" smtClean="0">
                <a:solidFill>
                  <a:schemeClr val="accent6">
                    <a:lumMod val="75000"/>
                  </a:schemeClr>
                </a:solidFill>
                <a:cs typeface="B Nazanin" panose="00000400000000000000" pitchFamily="2" charset="-78"/>
              </a:rPr>
              <a:t> به اطلاعاتي در مورد انتخاب</a:t>
            </a:r>
            <a:r>
              <a:rPr lang="fa-IR" sz="2200" b="1" dirty="0" smtClean="0">
                <a:solidFill>
                  <a:schemeClr val="accent6">
                    <a:lumMod val="75000"/>
                  </a:schemeClr>
                </a:solidFill>
                <a:cs typeface="B Nazanin" panose="00000400000000000000" pitchFamily="2" charset="-78"/>
              </a:rPr>
              <a:t>‌</a:t>
            </a:r>
            <a:r>
              <a:rPr lang="ar-IQ" sz="2200" b="1" dirty="0" smtClean="0">
                <a:solidFill>
                  <a:schemeClr val="accent6">
                    <a:lumMod val="75000"/>
                  </a:schemeClr>
                </a:solidFill>
                <a:cs typeface="B Nazanin" panose="00000400000000000000" pitchFamily="2" charset="-78"/>
              </a:rPr>
              <a:t>ها</a:t>
            </a:r>
            <a:r>
              <a:rPr lang="x-none" sz="2200" b="1" dirty="0" smtClean="0">
                <a:solidFill>
                  <a:schemeClr val="accent6">
                    <a:lumMod val="75000"/>
                  </a:schemeClr>
                </a:solidFill>
                <a:cs typeface="B Nazanin" panose="00000400000000000000" pitchFamily="2" charset="-78"/>
              </a:rPr>
              <a:t>، مسئوليت</a:t>
            </a:r>
            <a:r>
              <a:rPr lang="fa-IR" sz="2200" b="1" dirty="0" smtClean="0">
                <a:solidFill>
                  <a:schemeClr val="accent6">
                    <a:lumMod val="75000"/>
                  </a:schemeClr>
                </a:solidFill>
                <a:cs typeface="B Nazanin" panose="00000400000000000000" pitchFamily="2" charset="-78"/>
              </a:rPr>
              <a:t>‌</a:t>
            </a:r>
            <a:r>
              <a:rPr lang="ar-IQ" sz="2200" b="1" dirty="0" smtClean="0">
                <a:solidFill>
                  <a:schemeClr val="accent6">
                    <a:lumMod val="75000"/>
                  </a:schemeClr>
                </a:solidFill>
                <a:cs typeface="B Nazanin" panose="00000400000000000000" pitchFamily="2" charset="-78"/>
              </a:rPr>
              <a:t>ها</a:t>
            </a:r>
            <a:r>
              <a:rPr lang="x-none" sz="2200" b="1" dirty="0" smtClean="0">
                <a:solidFill>
                  <a:schemeClr val="accent6">
                    <a:lumMod val="75000"/>
                  </a:schemeClr>
                </a:solidFill>
                <a:cs typeface="B Nazanin" panose="00000400000000000000" pitchFamily="2" charset="-78"/>
              </a:rPr>
              <a:t> و</a:t>
            </a:r>
            <a:r>
              <a:rPr lang="fa-IR" sz="2200" b="1" dirty="0" smtClean="0">
                <a:solidFill>
                  <a:schemeClr val="accent6">
                    <a:lumMod val="75000"/>
                  </a:schemeClr>
                </a:solidFill>
                <a:cs typeface="B Nazanin" panose="00000400000000000000" pitchFamily="2" charset="-78"/>
              </a:rPr>
              <a:t> </a:t>
            </a:r>
            <a:r>
              <a:rPr lang="x-none" sz="2200" b="1" dirty="0" smtClean="0">
                <a:solidFill>
                  <a:schemeClr val="accent6">
                    <a:lumMod val="75000"/>
                  </a:schemeClr>
                </a:solidFill>
                <a:cs typeface="B Nazanin" panose="00000400000000000000" pitchFamily="2" charset="-78"/>
              </a:rPr>
              <a:t>عواقب كارهاي خود نياز دارند تا در هنگام فشار از آنها استفاده كنند.</a:t>
            </a:r>
            <a:endParaRPr lang="fa-IR" sz="2200" b="1" dirty="0" smtClean="0">
              <a:solidFill>
                <a:schemeClr val="accent6">
                  <a:lumMod val="75000"/>
                </a:schemeClr>
              </a:solidFill>
              <a:cs typeface="B Nazanin" panose="00000400000000000000" pitchFamily="2" charset="-78"/>
            </a:endParaRPr>
          </a:p>
          <a:p>
            <a:pPr algn="just" rtl="1" fontAlgn="base">
              <a:buClr>
                <a:schemeClr val="accent6">
                  <a:lumMod val="40000"/>
                  <a:lumOff val="60000"/>
                </a:schemeClr>
              </a:buClr>
            </a:pPr>
            <a:r>
              <a:rPr lang="fa-IR" sz="2200" b="1" dirty="0" smtClean="0">
                <a:solidFill>
                  <a:schemeClr val="accent6">
                    <a:lumMod val="75000"/>
                  </a:schemeClr>
                </a:solidFill>
                <a:cs typeface="B Nazanin" panose="00000400000000000000" pitchFamily="2" charset="-78"/>
              </a:rPr>
              <a:t>نوجوانان </a:t>
            </a:r>
            <a:r>
              <a:rPr lang="x-none" sz="2200" b="1" dirty="0">
                <a:solidFill>
                  <a:schemeClr val="accent6">
                    <a:lumMod val="75000"/>
                  </a:schemeClr>
                </a:solidFill>
                <a:cs typeface="B Nazanin" panose="00000400000000000000" pitchFamily="2" charset="-78"/>
              </a:rPr>
              <a:t>نيازمند تشويق هستند</a:t>
            </a:r>
            <a:r>
              <a:rPr lang="x-none" sz="2200" b="1" dirty="0" smtClean="0">
                <a:solidFill>
                  <a:schemeClr val="accent6">
                    <a:lumMod val="75000"/>
                  </a:schemeClr>
                </a:solidFill>
                <a:cs typeface="B Nazanin" panose="00000400000000000000" pitchFamily="2" charset="-78"/>
              </a:rPr>
              <a:t>.</a:t>
            </a:r>
            <a:endParaRPr lang="fa-IR" sz="2200" b="1" dirty="0" smtClean="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smtClean="0">
                <a:solidFill>
                  <a:schemeClr val="accent6">
                    <a:lumMod val="75000"/>
                  </a:schemeClr>
                </a:solidFill>
                <a:cs typeface="B Nazanin" panose="00000400000000000000" pitchFamily="2" charset="-78"/>
              </a:rPr>
              <a:t>نوجوان بايد براي پذيرش مسئوليت نوجواني آماده شو</a:t>
            </a:r>
            <a:r>
              <a:rPr lang="fa-IR" sz="2200" b="1" dirty="0" smtClean="0">
                <a:solidFill>
                  <a:schemeClr val="accent6">
                    <a:lumMod val="75000"/>
                  </a:schemeClr>
                </a:solidFill>
                <a:cs typeface="B Nazanin" panose="00000400000000000000" pitchFamily="2" charset="-78"/>
              </a:rPr>
              <a:t>د.</a:t>
            </a:r>
            <a:r>
              <a:rPr lang="x-none" sz="2200" b="1" dirty="0" smtClean="0">
                <a:solidFill>
                  <a:schemeClr val="accent6">
                    <a:lumMod val="75000"/>
                  </a:schemeClr>
                </a:solidFill>
                <a:cs typeface="B Nazanin" panose="00000400000000000000" pitchFamily="2" charset="-78"/>
              </a:rPr>
              <a:t> </a:t>
            </a:r>
            <a:endParaRPr lang="fa-IR" sz="2200" b="1" dirty="0" smtClean="0">
              <a:solidFill>
                <a:schemeClr val="accent6">
                  <a:lumMod val="75000"/>
                </a:schemeClr>
              </a:solidFill>
              <a:cs typeface="B Nazanin" panose="00000400000000000000" pitchFamily="2" charset="-78"/>
            </a:endParaRPr>
          </a:p>
          <a:p>
            <a:pPr algn="just" rtl="1" fontAlgn="base">
              <a:buClr>
                <a:schemeClr val="accent6">
                  <a:lumMod val="40000"/>
                  <a:lumOff val="60000"/>
                </a:schemeClr>
              </a:buClr>
            </a:pPr>
            <a:r>
              <a:rPr lang="x-none" sz="2200" b="1" dirty="0">
                <a:solidFill>
                  <a:schemeClr val="accent6">
                    <a:lumMod val="75000"/>
                  </a:schemeClr>
                </a:solidFill>
                <a:cs typeface="B Nazanin" panose="00000400000000000000" pitchFamily="2" charset="-78"/>
              </a:rPr>
              <a:t>نوجوان نیازمند برقراري ارتباط سالم با دوستان، مدرسه، خانواده و اجتماع است</a:t>
            </a:r>
            <a:r>
              <a:rPr lang="x-none" sz="2200" b="1" dirty="0" smtClean="0">
                <a:solidFill>
                  <a:schemeClr val="accent6">
                    <a:lumMod val="75000"/>
                  </a:schemeClr>
                </a:solidFill>
                <a:cs typeface="B Nazanin" panose="00000400000000000000" pitchFamily="2" charset="-78"/>
              </a:rPr>
              <a:t>.</a:t>
            </a:r>
            <a:endParaRPr lang="fa-IR" sz="2200" b="1" dirty="0" smtClean="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smtClean="0">
                <a:solidFill>
                  <a:schemeClr val="accent6">
                    <a:lumMod val="75000"/>
                  </a:schemeClr>
                </a:solidFill>
                <a:cs typeface="B Nazanin" panose="00000400000000000000" pitchFamily="2" charset="-78"/>
              </a:rPr>
              <a:t>نوجوان بايد بداند كه </a:t>
            </a:r>
            <a:r>
              <a:rPr lang="ar-IQ" sz="2200" b="1" dirty="0" smtClean="0">
                <a:solidFill>
                  <a:schemeClr val="accent6">
                    <a:lumMod val="75000"/>
                  </a:schemeClr>
                </a:solidFill>
                <a:cs typeface="B Nazanin" panose="00000400000000000000" pitchFamily="2" charset="-78"/>
              </a:rPr>
              <a:t>می</a:t>
            </a:r>
            <a:r>
              <a:rPr lang="fa-IR" sz="2200" b="1" dirty="0" smtClean="0">
                <a:solidFill>
                  <a:schemeClr val="accent6">
                    <a:lumMod val="75000"/>
                  </a:schemeClr>
                </a:solidFill>
                <a:cs typeface="B Nazanin" panose="00000400000000000000" pitchFamily="2" charset="-78"/>
              </a:rPr>
              <a:t>‌</a:t>
            </a:r>
            <a:r>
              <a:rPr lang="ar-IQ" sz="2200" b="1" dirty="0" smtClean="0">
                <a:solidFill>
                  <a:schemeClr val="accent6">
                    <a:lumMod val="75000"/>
                  </a:schemeClr>
                </a:solidFill>
                <a:cs typeface="B Nazanin" panose="00000400000000000000" pitchFamily="2" charset="-78"/>
              </a:rPr>
              <a:t>توا</a:t>
            </a:r>
            <a:r>
              <a:rPr lang="x-none" sz="2200" b="1" dirty="0" smtClean="0">
                <a:solidFill>
                  <a:schemeClr val="accent6">
                    <a:lumMod val="75000"/>
                  </a:schemeClr>
                </a:solidFill>
                <a:cs typeface="B Nazanin" panose="00000400000000000000" pitchFamily="2" charset="-78"/>
              </a:rPr>
              <a:t>ند براي درک امور به شما، پشتيباني، اطلاعات و را</a:t>
            </a:r>
            <a:r>
              <a:rPr lang="ar-IQ" sz="2200" b="1" dirty="0" smtClean="0">
                <a:solidFill>
                  <a:schemeClr val="accent6">
                    <a:lumMod val="75000"/>
                  </a:schemeClr>
                </a:solidFill>
                <a:cs typeface="B Nazanin" panose="00000400000000000000" pitchFamily="2" charset="-78"/>
              </a:rPr>
              <a:t>هنمایی شم</a:t>
            </a:r>
            <a:r>
              <a:rPr lang="fa-IR" sz="2200" b="1" dirty="0" smtClean="0">
                <a:solidFill>
                  <a:schemeClr val="accent6">
                    <a:lumMod val="75000"/>
                  </a:schemeClr>
                </a:solidFill>
                <a:cs typeface="B Nazanin" panose="00000400000000000000" pitchFamily="2" charset="-78"/>
              </a:rPr>
              <a:t>ا</a:t>
            </a:r>
            <a:r>
              <a:rPr lang="ar-IQ" sz="2200" b="1" dirty="0" smtClean="0">
                <a:solidFill>
                  <a:schemeClr val="accent6">
                    <a:lumMod val="75000"/>
                  </a:schemeClr>
                </a:solidFill>
                <a:cs typeface="B Nazanin" panose="00000400000000000000" pitchFamily="2" charset="-78"/>
              </a:rPr>
              <a:t> </a:t>
            </a:r>
            <a:r>
              <a:rPr lang="x-none" sz="2200" b="1" dirty="0" smtClean="0">
                <a:solidFill>
                  <a:schemeClr val="accent6">
                    <a:lumMod val="75000"/>
                  </a:schemeClr>
                </a:solidFill>
                <a:cs typeface="B Nazanin" panose="00000400000000000000" pitchFamily="2" charset="-78"/>
              </a:rPr>
              <a:t>تكيه كند</a:t>
            </a:r>
            <a:r>
              <a:rPr lang="ar-IQ" sz="2200" b="1" dirty="0" smtClean="0">
                <a:solidFill>
                  <a:schemeClr val="accent6">
                    <a:lumMod val="75000"/>
                  </a:schemeClr>
                </a:solidFill>
                <a:cs typeface="B Nazanin" panose="00000400000000000000" pitchFamily="2" charset="-78"/>
              </a:rPr>
              <a:t>،</a:t>
            </a:r>
            <a:r>
              <a:rPr lang="fa-IR" sz="2200" b="1" dirty="0" smtClean="0">
                <a:solidFill>
                  <a:schemeClr val="accent6">
                    <a:lumMod val="75000"/>
                  </a:schemeClr>
                </a:solidFill>
                <a:cs typeface="B Nazanin" panose="00000400000000000000" pitchFamily="2" charset="-78"/>
              </a:rPr>
              <a:t> </a:t>
            </a:r>
            <a:r>
              <a:rPr lang="x-none" sz="2200" b="1" dirty="0" smtClean="0">
                <a:solidFill>
                  <a:schemeClr val="accent6">
                    <a:lumMod val="75000"/>
                  </a:schemeClr>
                </a:solidFill>
                <a:cs typeface="B Nazanin" panose="00000400000000000000" pitchFamily="2" charset="-78"/>
              </a:rPr>
              <a:t>حتي اگر نتيجه چنين چيزي ايجاد محدوديت باشد</a:t>
            </a:r>
            <a:r>
              <a:rPr lang="fa-IR" sz="2200" b="1" dirty="0" smtClean="0">
                <a:solidFill>
                  <a:schemeClr val="accent6">
                    <a:lumMod val="75000"/>
                  </a:schemeClr>
                </a:solidFill>
                <a:cs typeface="B Nazanin" panose="00000400000000000000" pitchFamily="2" charset="-78"/>
              </a:rPr>
              <a:t>.</a:t>
            </a:r>
            <a:r>
              <a:rPr lang="x-none" sz="2200" b="1" dirty="0" smtClean="0">
                <a:solidFill>
                  <a:schemeClr val="accent6">
                    <a:lumMod val="75000"/>
                  </a:schemeClr>
                </a:solidFill>
                <a:cs typeface="B Nazanin" panose="00000400000000000000" pitchFamily="2" charset="-78"/>
              </a:rPr>
              <a:t> </a:t>
            </a:r>
            <a:endParaRPr lang="en-CA" sz="2200" b="1" dirty="0" smtClean="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smtClean="0">
                <a:solidFill>
                  <a:schemeClr val="accent6">
                    <a:lumMod val="75000"/>
                  </a:schemeClr>
                </a:solidFill>
                <a:cs typeface="B Nazanin" panose="00000400000000000000" pitchFamily="2" charset="-78"/>
              </a:rPr>
              <a:t>نوجوان به راهنمايي شما به منظور رسيدگي به اختلاف</a:t>
            </a:r>
            <a:r>
              <a:rPr lang="ar-IQ" sz="2200" b="1" dirty="0" smtClean="0">
                <a:solidFill>
                  <a:schemeClr val="accent6">
                    <a:lumMod val="75000"/>
                  </a:schemeClr>
                </a:solidFill>
                <a:cs typeface="B Nazanin" panose="00000400000000000000" pitchFamily="2" charset="-78"/>
              </a:rPr>
              <a:t> با دیگران،</a:t>
            </a:r>
            <a:r>
              <a:rPr lang="x-none" sz="2200" b="1" dirty="0" smtClean="0">
                <a:solidFill>
                  <a:schemeClr val="accent6">
                    <a:lumMod val="75000"/>
                  </a:schemeClr>
                </a:solidFill>
                <a:cs typeface="B Nazanin" panose="00000400000000000000" pitchFamily="2" charset="-78"/>
              </a:rPr>
              <a:t> </a:t>
            </a:r>
            <a:r>
              <a:rPr lang="ar-IQ" sz="2200" b="1" dirty="0" smtClean="0">
                <a:solidFill>
                  <a:schemeClr val="accent6">
                    <a:lumMod val="75000"/>
                  </a:schemeClr>
                </a:solidFill>
                <a:cs typeface="B Nazanin" panose="00000400000000000000" pitchFamily="2" charset="-78"/>
              </a:rPr>
              <a:t>ناا</a:t>
            </a:r>
            <a:r>
              <a:rPr lang="x-none" sz="2200" b="1" dirty="0" smtClean="0">
                <a:solidFill>
                  <a:schemeClr val="accent6">
                    <a:lumMod val="75000"/>
                  </a:schemeClr>
                </a:solidFill>
                <a:cs typeface="B Nazanin" panose="00000400000000000000" pitchFamily="2" charset="-78"/>
              </a:rPr>
              <a:t>ميدي</a:t>
            </a:r>
            <a:r>
              <a:rPr lang="fa-IR" sz="2200" b="1" dirty="0" smtClean="0">
                <a:solidFill>
                  <a:schemeClr val="accent6">
                    <a:lumMod val="75000"/>
                  </a:schemeClr>
                </a:solidFill>
                <a:cs typeface="B Nazanin" panose="00000400000000000000" pitchFamily="2" charset="-78"/>
              </a:rPr>
              <a:t>‌</a:t>
            </a:r>
            <a:r>
              <a:rPr lang="x-none" sz="2200" b="1" dirty="0" smtClean="0">
                <a:solidFill>
                  <a:schemeClr val="accent6">
                    <a:lumMod val="75000"/>
                  </a:schemeClr>
                </a:solidFill>
                <a:cs typeface="B Nazanin" panose="00000400000000000000" pitchFamily="2" charset="-78"/>
              </a:rPr>
              <a:t>ها، خطرات و فشار ديگران از جمله فشار از سوي شما يا اختلاف با خود شما نياز دارد.</a:t>
            </a:r>
            <a:endParaRPr lang="en-CA" sz="2200" b="1" dirty="0" smtClean="0">
              <a:solidFill>
                <a:schemeClr val="accent6">
                  <a:lumMod val="75000"/>
                </a:schemeClr>
              </a:solidFill>
              <a:cs typeface="B Nazanin" panose="00000400000000000000" pitchFamily="2" charset="-78"/>
            </a:endParaRPr>
          </a:p>
          <a:p>
            <a:pPr lvl="0" algn="just" rtl="1" fontAlgn="base">
              <a:buClr>
                <a:schemeClr val="accent6">
                  <a:lumMod val="40000"/>
                  <a:lumOff val="60000"/>
                </a:schemeClr>
              </a:buClr>
            </a:pPr>
            <a:r>
              <a:rPr lang="x-none" sz="2200" b="1" dirty="0" smtClean="0">
                <a:solidFill>
                  <a:schemeClr val="accent6">
                    <a:lumMod val="75000"/>
                  </a:schemeClr>
                </a:solidFill>
                <a:cs typeface="B Nazanin" panose="00000400000000000000" pitchFamily="2" charset="-78"/>
              </a:rPr>
              <a:t>آنها بايد به عنوان يک فرد مستقل در نظر گرفته شوند، يادتان باشد كه نوجوان نيازمند يک برخورد كاملا عادلانه است.</a:t>
            </a:r>
            <a:endParaRPr lang="en-CA" sz="2200" b="1" dirty="0" smtClean="0">
              <a:solidFill>
                <a:schemeClr val="accent6">
                  <a:lumMod val="75000"/>
                </a:schemeClr>
              </a:solidFill>
              <a:cs typeface="B Nazanin" panose="00000400000000000000" pitchFamily="2" charset="-78"/>
            </a:endParaRPr>
          </a:p>
          <a:p>
            <a:pPr algn="just" rtl="1">
              <a:buClr>
                <a:schemeClr val="accent6">
                  <a:lumMod val="40000"/>
                  <a:lumOff val="60000"/>
                </a:schemeClr>
              </a:buClr>
            </a:pPr>
            <a:endParaRPr lang="en-US" sz="2200"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xmlns="" val="1478576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57" y="464022"/>
            <a:ext cx="7620000" cy="1091821"/>
          </a:xfrm>
        </p:spPr>
        <p:txBody>
          <a:bodyPr/>
          <a:lstStyle/>
          <a:p>
            <a:pPr rtl="1"/>
            <a:r>
              <a:rPr lang="x-none" sz="3600" b="1" dirty="0">
                <a:solidFill>
                  <a:srgbClr val="FF0000"/>
                </a:solidFill>
                <a:cs typeface="B Nazanin" panose="00000400000000000000" pitchFamily="2" charset="-78"/>
              </a:rPr>
              <a:t>فرزندان مقلدان خوبی </a:t>
            </a:r>
            <a:r>
              <a:rPr lang="x-none" sz="3600" b="1" dirty="0" smtClean="0">
                <a:solidFill>
                  <a:srgbClr val="FF0000"/>
                </a:solidFill>
                <a:cs typeface="B Nazanin" panose="00000400000000000000" pitchFamily="2" charset="-78"/>
              </a:rPr>
              <a:t>هستند</a:t>
            </a:r>
            <a:r>
              <a:rPr lang="fa-IR" sz="3600" b="1" dirty="0" smtClean="0">
                <a:solidFill>
                  <a:srgbClr val="FF0000"/>
                </a:solidFill>
                <a:cs typeface="B Nazanin" panose="00000400000000000000" pitchFamily="2" charset="-78"/>
              </a:rPr>
              <a:t> و </a:t>
            </a:r>
            <a:r>
              <a:rPr lang="x-none" sz="3600" b="1" dirty="0" smtClean="0">
                <a:solidFill>
                  <a:srgbClr val="FF0000"/>
                </a:solidFill>
                <a:cs typeface="B Nazanin" panose="00000400000000000000" pitchFamily="2" charset="-78"/>
              </a:rPr>
              <a:t>رفتارهای </a:t>
            </a:r>
            <a:r>
              <a:rPr lang="x-none" sz="3600" b="1" dirty="0">
                <a:solidFill>
                  <a:srgbClr val="FF0000"/>
                </a:solidFill>
                <a:cs typeface="B Nazanin" panose="00000400000000000000" pitchFamily="2" charset="-78"/>
              </a:rPr>
              <a:t>بزرگ</a:t>
            </a:r>
            <a:r>
              <a:rPr lang="ar-IQ" sz="3600" b="1" dirty="0">
                <a:solidFill>
                  <a:srgbClr val="FF0000"/>
                </a:solidFill>
                <a:cs typeface="B Nazanin" panose="00000400000000000000" pitchFamily="2" charset="-78"/>
              </a:rPr>
              <a:t>تر</a:t>
            </a:r>
            <a:r>
              <a:rPr lang="x-none" sz="3600" b="1" dirty="0">
                <a:solidFill>
                  <a:srgbClr val="FF0000"/>
                </a:solidFill>
                <a:cs typeface="B Nazanin" panose="00000400000000000000" pitchFamily="2" charset="-78"/>
              </a:rPr>
              <a:t>ها را دوست دارند</a:t>
            </a:r>
            <a:r>
              <a:rPr lang="x-none" sz="3600" b="1" dirty="0" smtClean="0">
                <a:solidFill>
                  <a:srgbClr val="FF0000"/>
                </a:solidFill>
                <a:cs typeface="B Nazanin" panose="00000400000000000000" pitchFamily="2" charset="-78"/>
              </a:rPr>
              <a:t>.</a:t>
            </a:r>
            <a:endParaRPr lang="en-US" sz="36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549275" y="1772221"/>
            <a:ext cx="8042276" cy="4287385"/>
          </a:xfrm>
        </p:spPr>
        <p:txBody>
          <a:bodyPr>
            <a:noAutofit/>
          </a:bodyPr>
          <a:lstStyle/>
          <a:p>
            <a:pPr marL="0" indent="0" algn="just" rtl="1">
              <a:buClr>
                <a:schemeClr val="accent6">
                  <a:lumMod val="40000"/>
                  <a:lumOff val="60000"/>
                </a:schemeClr>
              </a:buClr>
              <a:buNone/>
            </a:pPr>
            <a:r>
              <a:rPr lang="x-none" sz="2600" b="1" dirty="0" smtClean="0">
                <a:solidFill>
                  <a:schemeClr val="accent6">
                    <a:lumMod val="75000"/>
                  </a:schemeClr>
                </a:solidFill>
                <a:cs typeface="B Nazanin" panose="00000400000000000000" pitchFamily="2" charset="-78"/>
              </a:rPr>
              <a:t>نوجوانان </a:t>
            </a:r>
            <a:r>
              <a:rPr lang="x-none" sz="2600" b="1" dirty="0">
                <a:solidFill>
                  <a:schemeClr val="accent6">
                    <a:lumMod val="75000"/>
                  </a:schemeClr>
                </a:solidFill>
                <a:cs typeface="B Nazanin" panose="00000400000000000000" pitchFamily="2" charset="-78"/>
              </a:rPr>
              <a:t>دوست دارند از بزرگسالان تقلید </a:t>
            </a:r>
            <a:r>
              <a:rPr lang="x-none" sz="2600" b="1" dirty="0" smtClean="0">
                <a:solidFill>
                  <a:schemeClr val="accent6">
                    <a:lumMod val="75000"/>
                  </a:schemeClr>
                </a:solidFill>
                <a:cs typeface="B Nazanin" panose="00000400000000000000" pitchFamily="2" charset="-78"/>
              </a:rPr>
              <a:t>نماین</a:t>
            </a:r>
            <a:r>
              <a:rPr lang="fa-IR" sz="2600" b="1" dirty="0" smtClean="0">
                <a:solidFill>
                  <a:schemeClr val="accent6">
                    <a:lumMod val="75000"/>
                  </a:schemeClr>
                </a:solidFill>
                <a:cs typeface="B Nazanin" panose="00000400000000000000" pitchFamily="2" charset="-78"/>
              </a:rPr>
              <a:t>د.</a:t>
            </a:r>
            <a:r>
              <a:rPr lang="x-none" sz="2600" b="1" dirty="0" smtClean="0">
                <a:solidFill>
                  <a:schemeClr val="accent6">
                    <a:lumMod val="75000"/>
                  </a:schemeClr>
                </a:solidFill>
                <a:cs typeface="B Nazanin" panose="00000400000000000000" pitchFamily="2" charset="-78"/>
              </a:rPr>
              <a:t> بارها </a:t>
            </a:r>
            <a:r>
              <a:rPr lang="x-none" sz="2600" b="1" dirty="0">
                <a:solidFill>
                  <a:schemeClr val="accent6">
                    <a:lumMod val="75000"/>
                  </a:schemeClr>
                </a:solidFill>
                <a:cs typeface="B Nazanin" panose="00000400000000000000" pitchFamily="2" charset="-78"/>
              </a:rPr>
              <a:t>شاهد آن </a:t>
            </a:r>
            <a:r>
              <a:rPr lang="x-none" sz="2600" b="1" dirty="0" smtClean="0">
                <a:solidFill>
                  <a:schemeClr val="accent6">
                    <a:lumMod val="75000"/>
                  </a:schemeClr>
                </a:solidFill>
                <a:cs typeface="B Nazanin" panose="00000400000000000000" pitchFamily="2" charset="-78"/>
              </a:rPr>
              <a:t>بود</a:t>
            </a:r>
            <a:r>
              <a:rPr lang="fa-IR" sz="2600" b="1" dirty="0" smtClean="0">
                <a:solidFill>
                  <a:schemeClr val="accent6">
                    <a:lumMod val="75000"/>
                  </a:schemeClr>
                </a:solidFill>
                <a:cs typeface="B Nazanin" panose="00000400000000000000" pitchFamily="2" charset="-78"/>
              </a:rPr>
              <a:t>ه‌ا</a:t>
            </a:r>
            <a:r>
              <a:rPr lang="x-none" sz="2600" b="1" dirty="0" smtClean="0">
                <a:solidFill>
                  <a:schemeClr val="accent6">
                    <a:lumMod val="75000"/>
                  </a:schemeClr>
                </a:solidFill>
                <a:cs typeface="B Nazanin" panose="00000400000000000000" pitchFamily="2" charset="-78"/>
              </a:rPr>
              <a:t>یم </a:t>
            </a:r>
            <a:r>
              <a:rPr lang="x-none" sz="2600" b="1" dirty="0">
                <a:solidFill>
                  <a:schemeClr val="accent6">
                    <a:lumMod val="75000"/>
                  </a:schemeClr>
                </a:solidFill>
                <a:cs typeface="B Nazanin" panose="00000400000000000000" pitchFamily="2" charset="-78"/>
              </a:rPr>
              <a:t>که فرزندانمان از شیوه سخن گفتن، لباس پوشیدن، تلفن زدن، رانندگی </a:t>
            </a:r>
            <a:r>
              <a:rPr lang="x-none" sz="2600" b="1" dirty="0" smtClean="0">
                <a:solidFill>
                  <a:schemeClr val="accent6">
                    <a:lumMod val="75000"/>
                  </a:schemeClr>
                </a:solidFill>
                <a:cs typeface="B Nazanin" panose="00000400000000000000" pitchFamily="2" charset="-78"/>
              </a:rPr>
              <a:t>و</a:t>
            </a:r>
            <a:r>
              <a:rPr lang="fa-IR" sz="2600" b="1" dirty="0">
                <a:solidFill>
                  <a:schemeClr val="accent6">
                    <a:lumMod val="75000"/>
                  </a:schemeClr>
                </a:solidFill>
                <a:cs typeface="B Nazanin" panose="00000400000000000000" pitchFamily="2" charset="-78"/>
              </a:rPr>
              <a:t> </a:t>
            </a:r>
            <a:r>
              <a:rPr lang="fa-IR" sz="2600" b="1" dirty="0" smtClean="0">
                <a:solidFill>
                  <a:schemeClr val="accent6">
                    <a:lumMod val="75000"/>
                  </a:schemeClr>
                </a:solidFill>
                <a:cs typeface="B Nazanin" panose="00000400000000000000" pitchFamily="2" charset="-78"/>
              </a:rPr>
              <a:t>...</a:t>
            </a:r>
            <a:r>
              <a:rPr lang="x-none" sz="2600" b="1" dirty="0" smtClean="0">
                <a:solidFill>
                  <a:schemeClr val="accent6">
                    <a:lumMod val="75000"/>
                  </a:schemeClr>
                </a:solidFill>
                <a:cs typeface="B Nazanin" panose="00000400000000000000" pitchFamily="2" charset="-78"/>
              </a:rPr>
              <a:t> </a:t>
            </a:r>
            <a:r>
              <a:rPr lang="x-none" sz="2600" b="1" dirty="0">
                <a:solidFill>
                  <a:schemeClr val="accent6">
                    <a:lumMod val="75000"/>
                  </a:schemeClr>
                </a:solidFill>
                <a:cs typeface="B Nazanin" panose="00000400000000000000" pitchFamily="2" charset="-78"/>
              </a:rPr>
              <a:t>از ما تقلید </a:t>
            </a:r>
            <a:r>
              <a:rPr lang="x-none" sz="2600" b="1" dirty="0" smtClean="0">
                <a:solidFill>
                  <a:schemeClr val="accent6">
                    <a:lumMod val="75000"/>
                  </a:schemeClr>
                </a:solidFill>
                <a:cs typeface="B Nazanin" panose="00000400000000000000" pitchFamily="2" charset="-78"/>
              </a:rPr>
              <a:t>کرده</a:t>
            </a:r>
            <a:r>
              <a:rPr lang="fa-IR" sz="2600" b="1" dirty="0">
                <a:solidFill>
                  <a:schemeClr val="accent6">
                    <a:lumMod val="75000"/>
                  </a:schemeClr>
                </a:solidFill>
                <a:cs typeface="B Nazanin" panose="00000400000000000000" pitchFamily="2" charset="-78"/>
              </a:rPr>
              <a:t>‌</a:t>
            </a:r>
            <a:r>
              <a:rPr lang="ar-IQ" sz="2600" b="1" dirty="0" smtClean="0">
                <a:solidFill>
                  <a:schemeClr val="accent6">
                    <a:lumMod val="75000"/>
                  </a:schemeClr>
                </a:solidFill>
                <a:cs typeface="B Nazanin" panose="00000400000000000000" pitchFamily="2" charset="-78"/>
              </a:rPr>
              <a:t>ا</a:t>
            </a:r>
            <a:r>
              <a:rPr lang="x-none" sz="2600" b="1" dirty="0" smtClean="0">
                <a:solidFill>
                  <a:schemeClr val="accent6">
                    <a:lumMod val="75000"/>
                  </a:schemeClr>
                </a:solidFill>
                <a:cs typeface="B Nazanin" panose="00000400000000000000" pitchFamily="2" charset="-78"/>
              </a:rPr>
              <a:t>ن</a:t>
            </a:r>
            <a:r>
              <a:rPr lang="fa-IR" sz="2600" b="1" dirty="0" smtClean="0">
                <a:solidFill>
                  <a:schemeClr val="accent6">
                    <a:lumMod val="75000"/>
                  </a:schemeClr>
                </a:solidFill>
                <a:cs typeface="B Nazanin" panose="00000400000000000000" pitchFamily="2" charset="-78"/>
              </a:rPr>
              <a:t>د</a:t>
            </a:r>
            <a:r>
              <a:rPr lang="fa-IR" sz="2600" b="1" dirty="0">
                <a:solidFill>
                  <a:schemeClr val="accent6">
                    <a:lumMod val="75000"/>
                  </a:schemeClr>
                </a:solidFill>
                <a:cs typeface="B Nazanin" panose="00000400000000000000" pitchFamily="2" charset="-78"/>
              </a:rPr>
              <a:t>.</a:t>
            </a:r>
            <a:r>
              <a:rPr lang="x-none" sz="2600" b="1" dirty="0" smtClean="0">
                <a:solidFill>
                  <a:schemeClr val="accent6">
                    <a:lumMod val="75000"/>
                  </a:schemeClr>
                </a:solidFill>
                <a:cs typeface="B Nazanin" panose="00000400000000000000" pitchFamily="2" charset="-78"/>
              </a:rPr>
              <a:t> </a:t>
            </a:r>
            <a:r>
              <a:rPr lang="x-none" sz="2600" b="1" dirty="0">
                <a:solidFill>
                  <a:schemeClr val="accent6">
                    <a:lumMod val="75000"/>
                  </a:schemeClr>
                </a:solidFill>
                <a:cs typeface="B Nazanin" panose="00000400000000000000" pitchFamily="2" charset="-78"/>
              </a:rPr>
              <a:t>هر نوجوانی دوست دارد </a:t>
            </a:r>
            <a:r>
              <a:rPr lang="x-none" sz="2600" b="1" dirty="0" smtClean="0">
                <a:solidFill>
                  <a:schemeClr val="accent6">
                    <a:lumMod val="75000"/>
                  </a:schemeClr>
                </a:solidFill>
                <a:cs typeface="B Nazanin" panose="00000400000000000000" pitchFamily="2" charset="-78"/>
              </a:rPr>
              <a:t>بزرگسال</a:t>
            </a:r>
            <a:r>
              <a:rPr lang="fa-IR" sz="2600" b="1" dirty="0" smtClean="0">
                <a:solidFill>
                  <a:schemeClr val="accent6">
                    <a:lumMod val="75000"/>
                  </a:schemeClr>
                </a:solidFill>
                <a:cs typeface="B Nazanin" panose="00000400000000000000" pitchFamily="2" charset="-78"/>
              </a:rPr>
              <a:t> </a:t>
            </a:r>
            <a:r>
              <a:rPr lang="x-none" sz="2600" b="1" dirty="0" smtClean="0">
                <a:solidFill>
                  <a:schemeClr val="accent6">
                    <a:lumMod val="75000"/>
                  </a:schemeClr>
                </a:solidFill>
                <a:cs typeface="B Nazanin" panose="00000400000000000000" pitchFamily="2" charset="-78"/>
              </a:rPr>
              <a:t>باشد</a:t>
            </a:r>
            <a:r>
              <a:rPr lang="fa-IR" sz="2600" b="1" dirty="0">
                <a:solidFill>
                  <a:schemeClr val="accent6">
                    <a:lumMod val="75000"/>
                  </a:schemeClr>
                </a:solidFill>
                <a:cs typeface="B Nazanin" panose="00000400000000000000" pitchFamily="2" charset="-78"/>
              </a:rPr>
              <a:t> </a:t>
            </a:r>
            <a:r>
              <a:rPr lang="fa-IR" sz="2600" b="1" dirty="0" smtClean="0">
                <a:solidFill>
                  <a:schemeClr val="accent6">
                    <a:lumMod val="75000"/>
                  </a:schemeClr>
                </a:solidFill>
                <a:cs typeface="B Nazanin" panose="00000400000000000000" pitchFamily="2" charset="-78"/>
              </a:rPr>
              <a:t>چرا که</a:t>
            </a:r>
            <a:r>
              <a:rPr lang="x-none" sz="2600" b="1" dirty="0" smtClean="0">
                <a:solidFill>
                  <a:schemeClr val="accent6">
                    <a:lumMod val="75000"/>
                  </a:schemeClr>
                </a:solidFill>
                <a:cs typeface="B Nazanin" panose="00000400000000000000" pitchFamily="2" charset="-78"/>
              </a:rPr>
              <a:t> بزرگسال </a:t>
            </a:r>
            <a:r>
              <a:rPr lang="x-none" sz="2600" b="1" dirty="0">
                <a:solidFill>
                  <a:schemeClr val="accent6">
                    <a:lumMod val="75000"/>
                  </a:schemeClr>
                </a:solidFill>
                <a:cs typeface="B Nazanin" panose="00000400000000000000" pitchFamily="2" charset="-78"/>
              </a:rPr>
              <a:t>بودن به معنای داشتن آزادی و قدرت تصمیم‌گیری مستقل </a:t>
            </a:r>
            <a:r>
              <a:rPr lang="x-none" sz="2600" b="1" dirty="0" smtClean="0">
                <a:solidFill>
                  <a:schemeClr val="accent6">
                    <a:lumMod val="75000"/>
                  </a:schemeClr>
                </a:solidFill>
                <a:cs typeface="B Nazanin" panose="00000400000000000000" pitchFamily="2" charset="-78"/>
              </a:rPr>
              <a:t>است</a:t>
            </a:r>
            <a:r>
              <a:rPr lang="fa-IR" sz="2600" b="1" dirty="0" smtClean="0">
                <a:solidFill>
                  <a:schemeClr val="accent6">
                    <a:lumMod val="75000"/>
                  </a:schemeClr>
                </a:solidFill>
                <a:cs typeface="B Nazanin" panose="00000400000000000000" pitchFamily="2" charset="-78"/>
              </a:rPr>
              <a:t>. </a:t>
            </a:r>
            <a:r>
              <a:rPr lang="x-none" sz="2600" b="1" dirty="0" smtClean="0">
                <a:solidFill>
                  <a:schemeClr val="accent6">
                    <a:lumMod val="75000"/>
                  </a:schemeClr>
                </a:solidFill>
                <a:cs typeface="B Nazanin" panose="00000400000000000000" pitchFamily="2" charset="-78"/>
              </a:rPr>
              <a:t>وظیفه </a:t>
            </a:r>
            <a:r>
              <a:rPr lang="x-none" sz="2600" b="1" dirty="0">
                <a:solidFill>
                  <a:schemeClr val="accent6">
                    <a:lumMod val="75000"/>
                  </a:schemeClr>
                </a:solidFill>
                <a:cs typeface="B Nazanin" panose="00000400000000000000" pitchFamily="2" charset="-78"/>
              </a:rPr>
              <a:t>والدین است که </a:t>
            </a:r>
            <a:r>
              <a:rPr lang="x-none" sz="2600" b="1" dirty="0" smtClean="0">
                <a:solidFill>
                  <a:schemeClr val="accent6">
                    <a:lumMod val="75000"/>
                  </a:schemeClr>
                </a:solidFill>
                <a:cs typeface="B Nazanin" panose="00000400000000000000" pitchFamily="2" charset="-78"/>
              </a:rPr>
              <a:t>با</a:t>
            </a:r>
            <a:r>
              <a:rPr lang="fa-IR" sz="2600" b="1" dirty="0" smtClean="0">
                <a:solidFill>
                  <a:schemeClr val="accent6">
                    <a:lumMod val="75000"/>
                  </a:schemeClr>
                </a:solidFill>
                <a:cs typeface="B Nazanin" panose="00000400000000000000" pitchFamily="2" charset="-78"/>
              </a:rPr>
              <a:t> </a:t>
            </a:r>
            <a:r>
              <a:rPr lang="x-none" sz="2600" b="1" dirty="0" smtClean="0">
                <a:solidFill>
                  <a:schemeClr val="accent6">
                    <a:lumMod val="75000"/>
                  </a:schemeClr>
                </a:solidFill>
                <a:cs typeface="B Nazanin" panose="00000400000000000000" pitchFamily="2" charset="-78"/>
              </a:rPr>
              <a:t>عدم </a:t>
            </a:r>
            <a:r>
              <a:rPr lang="x-none" sz="2600" b="1" dirty="0">
                <a:solidFill>
                  <a:schemeClr val="accent6">
                    <a:lumMod val="75000"/>
                  </a:schemeClr>
                </a:solidFill>
                <a:cs typeface="B Nazanin" panose="00000400000000000000" pitchFamily="2" charset="-78"/>
              </a:rPr>
              <a:t>مصرف مواد، الکل و سیگار فهم نوجوان را تقویت </a:t>
            </a:r>
            <a:r>
              <a:rPr lang="x-none" sz="2600" b="1" dirty="0" smtClean="0">
                <a:solidFill>
                  <a:schemeClr val="accent6">
                    <a:lumMod val="75000"/>
                  </a:schemeClr>
                </a:solidFill>
                <a:cs typeface="B Nazanin" panose="00000400000000000000" pitchFamily="2" charset="-78"/>
              </a:rPr>
              <a:t>کنند</a:t>
            </a:r>
            <a:r>
              <a:rPr lang="fa-IR" sz="2600" b="1" dirty="0" smtClean="0">
                <a:solidFill>
                  <a:schemeClr val="accent6">
                    <a:lumMod val="75000"/>
                  </a:schemeClr>
                </a:solidFill>
                <a:cs typeface="B Nazanin" panose="00000400000000000000" pitchFamily="2" charset="-78"/>
              </a:rPr>
              <a:t> و الگوی مناسبی برای او باشند.</a:t>
            </a:r>
            <a:r>
              <a:rPr lang="x-none" sz="2600" b="1" dirty="0" smtClean="0">
                <a:solidFill>
                  <a:schemeClr val="accent6">
                    <a:lumMod val="75000"/>
                  </a:schemeClr>
                </a:solidFill>
                <a:cs typeface="B Nazanin" panose="00000400000000000000" pitchFamily="2" charset="-78"/>
              </a:rPr>
              <a:t> </a:t>
            </a:r>
            <a:endParaRPr lang="ar-IQ" sz="2600" b="1" dirty="0" smtClean="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ü"/>
            </a:pPr>
            <a:r>
              <a:rPr lang="x-none" sz="2600" b="1" dirty="0" smtClean="0">
                <a:solidFill>
                  <a:schemeClr val="accent6">
                    <a:lumMod val="75000"/>
                  </a:schemeClr>
                </a:solidFill>
                <a:cs typeface="B Nazanin" panose="00000400000000000000" pitchFamily="2" charset="-78"/>
              </a:rPr>
              <a:t>پدر </a:t>
            </a:r>
            <a:r>
              <a:rPr lang="x-none" sz="2600" b="1" dirty="0">
                <a:solidFill>
                  <a:schemeClr val="accent6">
                    <a:lumMod val="75000"/>
                  </a:schemeClr>
                </a:solidFill>
                <a:cs typeface="B Nazanin" panose="00000400000000000000" pitchFamily="2" charset="-78"/>
              </a:rPr>
              <a:t>و مادری که خود سیگار </a:t>
            </a:r>
            <a:r>
              <a:rPr lang="ar-IQ" sz="2600" b="1" dirty="0" smtClean="0">
                <a:solidFill>
                  <a:schemeClr val="accent6">
                    <a:lumMod val="75000"/>
                  </a:schemeClr>
                </a:solidFill>
                <a:cs typeface="B Nazanin" panose="00000400000000000000" pitchFamily="2" charset="-78"/>
              </a:rPr>
              <a:t>می</a:t>
            </a:r>
            <a:r>
              <a:rPr lang="fa-IR" sz="2600" b="1" dirty="0" smtClean="0">
                <a:solidFill>
                  <a:schemeClr val="accent6">
                    <a:lumMod val="75000"/>
                  </a:schemeClr>
                </a:solidFill>
                <a:cs typeface="B Nazanin" panose="00000400000000000000" pitchFamily="2" charset="-78"/>
              </a:rPr>
              <a:t>‌</a:t>
            </a:r>
            <a:r>
              <a:rPr lang="ar-IQ" sz="2600" b="1" dirty="0" smtClean="0">
                <a:solidFill>
                  <a:schemeClr val="accent6">
                    <a:lumMod val="75000"/>
                  </a:schemeClr>
                </a:solidFill>
                <a:cs typeface="B Nazanin" panose="00000400000000000000" pitchFamily="2" charset="-78"/>
              </a:rPr>
              <a:t>کشند </a:t>
            </a:r>
            <a:r>
              <a:rPr lang="x-none" sz="2600" b="1" dirty="0" smtClean="0">
                <a:solidFill>
                  <a:schemeClr val="accent6">
                    <a:lumMod val="75000"/>
                  </a:schemeClr>
                </a:solidFill>
                <a:cs typeface="B Nazanin" panose="00000400000000000000" pitchFamily="2" charset="-78"/>
              </a:rPr>
              <a:t>یا </a:t>
            </a:r>
            <a:r>
              <a:rPr lang="x-none" sz="2600" b="1" dirty="0">
                <a:solidFill>
                  <a:schemeClr val="accent6">
                    <a:lumMod val="75000"/>
                  </a:schemeClr>
                </a:solidFill>
                <a:cs typeface="B Nazanin" panose="00000400000000000000" pitchFamily="2" charset="-78"/>
              </a:rPr>
              <a:t>مواد مصرف </a:t>
            </a:r>
            <a:r>
              <a:rPr lang="x-none" sz="2600" b="1" dirty="0" smtClean="0">
                <a:solidFill>
                  <a:schemeClr val="accent6">
                    <a:lumMod val="75000"/>
                  </a:schemeClr>
                </a:solidFill>
                <a:cs typeface="B Nazanin" panose="00000400000000000000" pitchFamily="2" charset="-78"/>
              </a:rPr>
              <a:t>می</a:t>
            </a:r>
            <a:r>
              <a:rPr lang="fa-IR" sz="2600" b="1" dirty="0">
                <a:solidFill>
                  <a:schemeClr val="accent6">
                    <a:lumMod val="75000"/>
                  </a:schemeClr>
                </a:solidFill>
                <a:cs typeface="B Nazanin" panose="00000400000000000000" pitchFamily="2" charset="-78"/>
              </a:rPr>
              <a:t>‌</a:t>
            </a:r>
            <a:r>
              <a:rPr lang="ar-IQ" sz="2600" b="1" dirty="0" smtClean="0">
                <a:solidFill>
                  <a:schemeClr val="accent6">
                    <a:lumMod val="75000"/>
                  </a:schemeClr>
                </a:solidFill>
                <a:cs typeface="B Nazanin" panose="00000400000000000000" pitchFamily="2" charset="-78"/>
              </a:rPr>
              <a:t>کنند</a:t>
            </a:r>
            <a:r>
              <a:rPr lang="x-none" sz="2600" b="1" dirty="0" smtClean="0">
                <a:solidFill>
                  <a:schemeClr val="accent6">
                    <a:lumMod val="75000"/>
                  </a:schemeClr>
                </a:solidFill>
                <a:cs typeface="B Nazanin" panose="00000400000000000000" pitchFamily="2" charset="-78"/>
              </a:rPr>
              <a:t> </a:t>
            </a:r>
            <a:r>
              <a:rPr lang="x-none" sz="2600" b="1" dirty="0">
                <a:solidFill>
                  <a:schemeClr val="accent6">
                    <a:lumMod val="75000"/>
                  </a:schemeClr>
                </a:solidFill>
                <a:cs typeface="B Nazanin" panose="00000400000000000000" pitchFamily="2" charset="-78"/>
              </a:rPr>
              <a:t>شانس </a:t>
            </a:r>
            <a:r>
              <a:rPr lang="x-none" sz="2600" b="1" dirty="0" smtClean="0">
                <a:solidFill>
                  <a:schemeClr val="accent6">
                    <a:lumMod val="75000"/>
                  </a:schemeClr>
                </a:solidFill>
                <a:cs typeface="B Nazanin" panose="00000400000000000000" pitchFamily="2" charset="-78"/>
              </a:rPr>
              <a:t>ابتلا </a:t>
            </a:r>
            <a:r>
              <a:rPr lang="x-none" sz="2600" b="1" dirty="0">
                <a:solidFill>
                  <a:schemeClr val="accent6">
                    <a:lumMod val="75000"/>
                  </a:schemeClr>
                </a:solidFill>
                <a:cs typeface="B Nazanin" panose="00000400000000000000" pitchFamily="2" charset="-78"/>
              </a:rPr>
              <a:t>فرزندشان به مواد و وابستگی به آن را افزایش </a:t>
            </a:r>
            <a:r>
              <a:rPr lang="x-none" sz="2600" b="1" dirty="0" smtClean="0">
                <a:solidFill>
                  <a:schemeClr val="accent6">
                    <a:lumMod val="75000"/>
                  </a:schemeClr>
                </a:solidFill>
                <a:cs typeface="B Nazanin" panose="00000400000000000000" pitchFamily="2" charset="-78"/>
              </a:rPr>
              <a:t>می</a:t>
            </a:r>
            <a:r>
              <a:rPr lang="fa-IR" sz="2600" b="1" dirty="0">
                <a:solidFill>
                  <a:schemeClr val="accent6">
                    <a:lumMod val="75000"/>
                  </a:schemeClr>
                </a:solidFill>
                <a:cs typeface="B Nazanin" panose="00000400000000000000" pitchFamily="2" charset="-78"/>
              </a:rPr>
              <a:t>‌</a:t>
            </a:r>
            <a:r>
              <a:rPr lang="ar-IQ" sz="2600" b="1" dirty="0" smtClean="0">
                <a:solidFill>
                  <a:schemeClr val="accent6">
                    <a:lumMod val="75000"/>
                  </a:schemeClr>
                </a:solidFill>
                <a:cs typeface="B Nazanin" panose="00000400000000000000" pitchFamily="2" charset="-78"/>
              </a:rPr>
              <a:t>د</a:t>
            </a:r>
            <a:r>
              <a:rPr lang="x-none" sz="2600" b="1" dirty="0" smtClean="0">
                <a:solidFill>
                  <a:schemeClr val="accent6">
                    <a:lumMod val="75000"/>
                  </a:schemeClr>
                </a:solidFill>
                <a:cs typeface="B Nazanin" panose="00000400000000000000" pitchFamily="2" charset="-78"/>
              </a:rPr>
              <a:t>هن</a:t>
            </a:r>
            <a:r>
              <a:rPr lang="fa-IR" sz="2600" b="1" dirty="0" smtClean="0">
                <a:solidFill>
                  <a:schemeClr val="accent6">
                    <a:lumMod val="75000"/>
                  </a:schemeClr>
                </a:solidFill>
                <a:cs typeface="B Nazanin" panose="00000400000000000000" pitchFamily="2" charset="-78"/>
              </a:rPr>
              <a:t>د.</a:t>
            </a:r>
            <a:r>
              <a:rPr lang="x-none" sz="2600" b="1" dirty="0" smtClean="0">
                <a:solidFill>
                  <a:schemeClr val="accent6">
                    <a:lumMod val="75000"/>
                  </a:schemeClr>
                </a:solidFill>
                <a:cs typeface="B Nazanin" panose="00000400000000000000" pitchFamily="2" charset="-78"/>
              </a:rPr>
              <a:t> </a:t>
            </a:r>
            <a:endParaRPr lang="fa-IR" sz="2600" b="1" dirty="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ü"/>
            </a:pPr>
            <a:r>
              <a:rPr lang="ar-IQ" sz="2600" b="1" dirty="0" smtClean="0">
                <a:solidFill>
                  <a:schemeClr val="accent6">
                    <a:lumMod val="75000"/>
                  </a:schemeClr>
                </a:solidFill>
                <a:cs typeface="B Nazanin" panose="00000400000000000000" pitchFamily="2" charset="-78"/>
              </a:rPr>
              <a:t>ترک مواد توسط والدین الگوی خوبی پیش روی فرزندان می</a:t>
            </a:r>
            <a:r>
              <a:rPr lang="fa-IR" sz="2600" b="1" dirty="0" smtClean="0">
                <a:solidFill>
                  <a:schemeClr val="accent6">
                    <a:lumMod val="75000"/>
                  </a:schemeClr>
                </a:solidFill>
                <a:cs typeface="B Nazanin" panose="00000400000000000000" pitchFamily="2" charset="-78"/>
              </a:rPr>
              <a:t>‌</a:t>
            </a:r>
            <a:r>
              <a:rPr lang="ar-IQ" sz="2600" b="1" dirty="0" smtClean="0">
                <a:solidFill>
                  <a:schemeClr val="accent6">
                    <a:lumMod val="75000"/>
                  </a:schemeClr>
                </a:solidFill>
                <a:cs typeface="B Nazanin" panose="00000400000000000000" pitchFamily="2" charset="-78"/>
              </a:rPr>
              <a:t>گذارد.</a:t>
            </a:r>
            <a:endParaRPr lang="en-CA" sz="2600" b="1"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xmlns="" val="2123200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457" y="272955"/>
            <a:ext cx="7620000" cy="1269340"/>
          </a:xfrm>
        </p:spPr>
        <p:txBody>
          <a:bodyPr/>
          <a:lstStyle/>
          <a:p>
            <a:pPr rtl="1"/>
            <a:r>
              <a:rPr lang="x-none" sz="3600" b="1" dirty="0">
                <a:solidFill>
                  <a:srgbClr val="FF0000"/>
                </a:solidFill>
                <a:cs typeface="B Nazanin" panose="00000400000000000000" pitchFamily="2" charset="-78"/>
              </a:rPr>
              <a:t>راه‌های </a:t>
            </a:r>
            <a:r>
              <a:rPr lang="fa-IR" sz="3600" b="1" dirty="0" smtClean="0">
                <a:solidFill>
                  <a:srgbClr val="FF0000"/>
                </a:solidFill>
                <a:cs typeface="B Nazanin" panose="00000400000000000000" pitchFamily="2" charset="-78"/>
              </a:rPr>
              <a:t>مناسب </a:t>
            </a:r>
            <a:r>
              <a:rPr lang="x-none" sz="3600" b="1" dirty="0" smtClean="0">
                <a:solidFill>
                  <a:srgbClr val="FF0000"/>
                </a:solidFill>
                <a:cs typeface="B Nazanin" panose="00000400000000000000" pitchFamily="2" charset="-78"/>
              </a:rPr>
              <a:t>دیگری </a:t>
            </a:r>
            <a:r>
              <a:rPr lang="x-none" sz="3600" b="1" dirty="0">
                <a:solidFill>
                  <a:srgbClr val="FF0000"/>
                </a:solidFill>
                <a:cs typeface="B Nazanin" panose="00000400000000000000" pitchFamily="2" charset="-78"/>
              </a:rPr>
              <a:t>برای تفریح یا خوش گذراندن پیدا کنیم</a:t>
            </a:r>
            <a:r>
              <a:rPr lang="x-none" sz="3600" b="1" dirty="0" smtClean="0">
                <a:solidFill>
                  <a:srgbClr val="FF0000"/>
                </a:solidFill>
                <a:cs typeface="B Nazanin" panose="00000400000000000000" pitchFamily="2" charset="-78"/>
              </a:rPr>
              <a:t>.</a:t>
            </a:r>
            <a:endParaRPr lang="en-US" sz="36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549275" y="1897137"/>
            <a:ext cx="8042276" cy="4046463"/>
          </a:xfrm>
        </p:spPr>
        <p:txBody>
          <a:bodyPr>
            <a:normAutofit/>
          </a:bodyPr>
          <a:lstStyle/>
          <a:p>
            <a:pPr algn="just" rtl="1">
              <a:buClr>
                <a:schemeClr val="accent6">
                  <a:lumMod val="40000"/>
                  <a:lumOff val="60000"/>
                </a:schemeClr>
              </a:buClr>
              <a:buFont typeface="Wingdings" panose="05000000000000000000" pitchFamily="2" charset="2"/>
              <a:buChar char="§"/>
            </a:pPr>
            <a:r>
              <a:rPr lang="x-none" sz="2800" b="1" dirty="0" smtClean="0">
                <a:solidFill>
                  <a:schemeClr val="accent6">
                    <a:lumMod val="75000"/>
                  </a:schemeClr>
                </a:solidFill>
                <a:cs typeface="B Nazanin" panose="00000400000000000000" pitchFamily="2" charset="-78"/>
              </a:rPr>
              <a:t>به </a:t>
            </a:r>
            <a:r>
              <a:rPr lang="x-none" sz="2800" b="1" dirty="0">
                <a:solidFill>
                  <a:schemeClr val="accent6">
                    <a:lumMod val="75000"/>
                  </a:schemeClr>
                </a:solidFill>
                <a:cs typeface="B Nazanin" panose="00000400000000000000" pitchFamily="2" charset="-78"/>
              </a:rPr>
              <a:t>نوجوان گوشزد کنید از اينكه تجربه مصرف مواد و الکل نداریم و مراقبت سلامتي خود بوده‌ایم خوشحال </a:t>
            </a:r>
            <a:r>
              <a:rPr lang="x-none" sz="2800" b="1" dirty="0" smtClean="0">
                <a:solidFill>
                  <a:schemeClr val="accent6">
                    <a:lumMod val="75000"/>
                  </a:schemeClr>
                </a:solidFill>
                <a:cs typeface="B Nazanin" panose="00000400000000000000" pitchFamily="2" charset="-78"/>
              </a:rPr>
              <a:t>هستيم.</a:t>
            </a:r>
            <a:endParaRPr lang="fa-IR" sz="2800" b="1" dirty="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
            </a:pPr>
            <a:r>
              <a:rPr lang="x-none" sz="2800" b="1" dirty="0" smtClean="0">
                <a:solidFill>
                  <a:schemeClr val="accent6">
                    <a:lumMod val="75000"/>
                  </a:schemeClr>
                </a:solidFill>
                <a:cs typeface="B Nazanin" panose="00000400000000000000" pitchFamily="2" charset="-78"/>
              </a:rPr>
              <a:t>در </a:t>
            </a:r>
            <a:r>
              <a:rPr lang="x-none" sz="2800" b="1" dirty="0">
                <a:solidFill>
                  <a:schemeClr val="accent6">
                    <a:lumMod val="75000"/>
                  </a:schemeClr>
                </a:solidFill>
                <a:cs typeface="B Nazanin" panose="00000400000000000000" pitchFamily="2" charset="-78"/>
              </a:rPr>
              <a:t>مورد زود گذر بودن لذت ناشی از مصرف مواد و اینکه در بلند مدت چه عواقبی می‌تواند داشته باشد توضیح </a:t>
            </a:r>
            <a:r>
              <a:rPr lang="x-none" sz="2800" b="1" dirty="0" smtClean="0">
                <a:solidFill>
                  <a:schemeClr val="accent6">
                    <a:lumMod val="75000"/>
                  </a:schemeClr>
                </a:solidFill>
                <a:cs typeface="B Nazanin" panose="00000400000000000000" pitchFamily="2" charset="-78"/>
              </a:rPr>
              <a:t>دهی</a:t>
            </a:r>
            <a:r>
              <a:rPr lang="fa-IR" sz="2800" b="1" dirty="0" smtClean="0">
                <a:solidFill>
                  <a:schemeClr val="accent6">
                    <a:lumMod val="75000"/>
                  </a:schemeClr>
                </a:solidFill>
                <a:cs typeface="B Nazanin" panose="00000400000000000000" pitchFamily="2" charset="-78"/>
              </a:rPr>
              <a:t>د.</a:t>
            </a:r>
            <a:endParaRPr lang="fa-IR" sz="2800" b="1" dirty="0">
              <a:solidFill>
                <a:schemeClr val="accent6">
                  <a:lumMod val="75000"/>
                </a:schemeClr>
              </a:solidFill>
              <a:cs typeface="B Nazanin" panose="00000400000000000000" pitchFamily="2" charset="-78"/>
            </a:endParaRPr>
          </a:p>
          <a:p>
            <a:pPr algn="just" rtl="1">
              <a:buClr>
                <a:schemeClr val="accent6">
                  <a:lumMod val="40000"/>
                  <a:lumOff val="60000"/>
                </a:schemeClr>
              </a:buClr>
              <a:buFont typeface="Wingdings" panose="05000000000000000000" pitchFamily="2" charset="2"/>
              <a:buChar char="§"/>
            </a:pPr>
            <a:r>
              <a:rPr lang="x-none" sz="2800" b="1" dirty="0" smtClean="0">
                <a:solidFill>
                  <a:schemeClr val="accent6">
                    <a:lumMod val="75000"/>
                  </a:schemeClr>
                </a:solidFill>
                <a:cs typeface="B Nazanin" panose="00000400000000000000" pitchFamily="2" charset="-78"/>
              </a:rPr>
              <a:t>راهنمای </a:t>
            </a:r>
            <a:r>
              <a:rPr lang="x-none" sz="2800" b="1" dirty="0">
                <a:solidFill>
                  <a:schemeClr val="accent6">
                    <a:lumMod val="75000"/>
                  </a:schemeClr>
                </a:solidFill>
                <a:cs typeface="B Nazanin" panose="00000400000000000000" pitchFamily="2" charset="-78"/>
              </a:rPr>
              <a:t>فرزندان خود باشید تا در صورتیکه آنان به دنبال تفریح سالم و سرزندگی هستند راه‌های ایمن‌تر و </a:t>
            </a:r>
            <a:r>
              <a:rPr lang="x-none" sz="2800" b="1" dirty="0" smtClean="0">
                <a:solidFill>
                  <a:schemeClr val="accent6">
                    <a:lumMod val="75000"/>
                  </a:schemeClr>
                </a:solidFill>
                <a:cs typeface="B Nazanin" panose="00000400000000000000" pitchFamily="2" charset="-78"/>
              </a:rPr>
              <a:t>سالم</a:t>
            </a:r>
            <a:r>
              <a:rPr lang="fa-IR" sz="2800" b="1" dirty="0" smtClean="0">
                <a:solidFill>
                  <a:schemeClr val="accent6">
                    <a:lumMod val="75000"/>
                  </a:schemeClr>
                </a:solidFill>
                <a:cs typeface="B Nazanin" panose="00000400000000000000" pitchFamily="2" charset="-78"/>
              </a:rPr>
              <a:t>‌</a:t>
            </a:r>
            <a:r>
              <a:rPr lang="x-none" sz="2800" b="1" dirty="0" smtClean="0">
                <a:solidFill>
                  <a:schemeClr val="accent6">
                    <a:lumMod val="75000"/>
                  </a:schemeClr>
                </a:solidFill>
                <a:cs typeface="B Nazanin" panose="00000400000000000000" pitchFamily="2" charset="-78"/>
              </a:rPr>
              <a:t>تری </a:t>
            </a:r>
            <a:r>
              <a:rPr lang="x-none" sz="2800" b="1" dirty="0">
                <a:solidFill>
                  <a:schemeClr val="accent6">
                    <a:lumMod val="75000"/>
                  </a:schemeClr>
                </a:solidFill>
                <a:cs typeface="B Nazanin" panose="00000400000000000000" pitchFamily="2" charset="-78"/>
              </a:rPr>
              <a:t>را انتخاب </a:t>
            </a:r>
            <a:r>
              <a:rPr lang="x-none" sz="2800" b="1" dirty="0" smtClean="0">
                <a:solidFill>
                  <a:schemeClr val="accent6">
                    <a:lumMod val="75000"/>
                  </a:schemeClr>
                </a:solidFill>
                <a:cs typeface="B Nazanin" panose="00000400000000000000" pitchFamily="2" charset="-78"/>
              </a:rPr>
              <a:t>کنن</a:t>
            </a:r>
            <a:r>
              <a:rPr lang="fa-IR" sz="2800" b="1" dirty="0" smtClean="0">
                <a:solidFill>
                  <a:schemeClr val="accent6">
                    <a:lumMod val="75000"/>
                  </a:schemeClr>
                </a:solidFill>
                <a:cs typeface="B Nazanin" panose="00000400000000000000" pitchFamily="2" charset="-78"/>
              </a:rPr>
              <a:t>د.</a:t>
            </a:r>
            <a:r>
              <a:rPr lang="x-none" sz="2800" b="1" dirty="0" smtClean="0">
                <a:solidFill>
                  <a:schemeClr val="accent6">
                    <a:lumMod val="75000"/>
                  </a:schemeClr>
                </a:solidFill>
                <a:cs typeface="B Nazanin" panose="00000400000000000000" pitchFamily="2" charset="-78"/>
              </a:rPr>
              <a:t> </a:t>
            </a:r>
            <a:r>
              <a:rPr lang="x-none" sz="2800" b="1" dirty="0">
                <a:solidFill>
                  <a:schemeClr val="accent6">
                    <a:lumMod val="75000"/>
                  </a:schemeClr>
                </a:solidFill>
                <a:cs typeface="B Nazanin" panose="00000400000000000000" pitchFamily="2" charset="-78"/>
              </a:rPr>
              <a:t>به عنوان مثال تماشای فیلم، پیاده‌روی، گردش علمی، ورزش کردن </a:t>
            </a:r>
            <a:r>
              <a:rPr lang="fa-IR" sz="2800" b="1" dirty="0" smtClean="0">
                <a:solidFill>
                  <a:schemeClr val="accent6">
                    <a:lumMod val="75000"/>
                  </a:schemeClr>
                </a:solidFill>
                <a:cs typeface="B Nazanin" panose="00000400000000000000" pitchFamily="2" charset="-78"/>
              </a:rPr>
              <a:t>و امثال این موارد</a:t>
            </a:r>
            <a:r>
              <a:rPr lang="x-none" sz="2800" b="1" dirty="0" smtClean="0">
                <a:solidFill>
                  <a:schemeClr val="accent6">
                    <a:lumMod val="75000"/>
                  </a:schemeClr>
                </a:solidFill>
                <a:cs typeface="B Nazanin" panose="00000400000000000000" pitchFamily="2" charset="-78"/>
              </a:rPr>
              <a:t> </a:t>
            </a:r>
            <a:r>
              <a:rPr lang="x-none" sz="2800" b="1" dirty="0">
                <a:solidFill>
                  <a:schemeClr val="accent6">
                    <a:lumMod val="75000"/>
                  </a:schemeClr>
                </a:solidFill>
                <a:cs typeface="B Nazanin" panose="00000400000000000000" pitchFamily="2" charset="-78"/>
              </a:rPr>
              <a:t>را پیشنهاد دهید</a:t>
            </a:r>
            <a:r>
              <a:rPr lang="x-none" sz="2800" b="1" dirty="0" smtClean="0">
                <a:solidFill>
                  <a:schemeClr val="accent6">
                    <a:lumMod val="75000"/>
                  </a:schemeClr>
                </a:solidFill>
                <a:cs typeface="B Nazanin" panose="00000400000000000000" pitchFamily="2" charset="-78"/>
              </a:rPr>
              <a:t>.</a:t>
            </a:r>
            <a:endParaRPr lang="en-CA" sz="2800" b="1"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xmlns="" val="3072362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736979"/>
            <a:ext cx="8042276" cy="819314"/>
          </a:xfrm>
        </p:spPr>
        <p:txBody>
          <a:bodyPr/>
          <a:lstStyle/>
          <a:p>
            <a:pPr rtl="1"/>
            <a:r>
              <a:rPr lang="x-none" sz="3600" b="1" dirty="0">
                <a:solidFill>
                  <a:srgbClr val="FF0000"/>
                </a:solidFill>
                <a:cs typeface="B Nazanin" panose="00000400000000000000" pitchFamily="2" charset="-78"/>
              </a:rPr>
              <a:t>برای الکل یا مواد فواید غيرواقعى درست </a:t>
            </a:r>
            <a:r>
              <a:rPr lang="x-none" sz="3600" b="1" dirty="0" smtClean="0">
                <a:solidFill>
                  <a:srgbClr val="FF0000"/>
                </a:solidFill>
                <a:cs typeface="B Nazanin" panose="00000400000000000000" pitchFamily="2" charset="-78"/>
              </a:rPr>
              <a:t>نكني</a:t>
            </a:r>
            <a:r>
              <a:rPr lang="fa-IR" sz="3600" b="1" dirty="0" smtClean="0">
                <a:solidFill>
                  <a:srgbClr val="FF0000"/>
                </a:solidFill>
                <a:cs typeface="B Nazanin" panose="00000400000000000000" pitchFamily="2" charset="-78"/>
              </a:rPr>
              <a:t>م.</a:t>
            </a:r>
            <a:endParaRPr lang="en-US" sz="36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549275" y="2432619"/>
            <a:ext cx="8042276" cy="3510981"/>
          </a:xfrm>
        </p:spPr>
        <p:txBody>
          <a:bodyPr>
            <a:normAutofit/>
          </a:bodyPr>
          <a:lstStyle/>
          <a:p>
            <a:pPr marL="0" indent="0" algn="just" rtl="1">
              <a:buNone/>
            </a:pPr>
            <a:r>
              <a:rPr lang="x-none" sz="3200" b="1" dirty="0" smtClean="0">
                <a:solidFill>
                  <a:schemeClr val="accent6">
                    <a:lumMod val="75000"/>
                  </a:schemeClr>
                </a:solidFill>
                <a:cs typeface="B Nazanin" panose="00000400000000000000" pitchFamily="2" charset="-78"/>
              </a:rPr>
              <a:t>حتي </a:t>
            </a:r>
            <a:r>
              <a:rPr lang="x-none" sz="3200" b="1" dirty="0">
                <a:solidFill>
                  <a:schemeClr val="accent6">
                    <a:lumMod val="75000"/>
                  </a:schemeClr>
                </a:solidFill>
                <a:cs typeface="B Nazanin" panose="00000400000000000000" pitchFamily="2" charset="-78"/>
              </a:rPr>
              <a:t>زمانى </a:t>
            </a:r>
            <a:r>
              <a:rPr lang="x-none" sz="3200" b="1" dirty="0" smtClean="0">
                <a:solidFill>
                  <a:schemeClr val="accent6">
                    <a:lumMod val="75000"/>
                  </a:schemeClr>
                </a:solidFill>
                <a:cs typeface="B Nazanin" panose="00000400000000000000" pitchFamily="2" charset="-78"/>
              </a:rPr>
              <a:t>كه</a:t>
            </a:r>
            <a:r>
              <a:rPr lang="fa-IR" sz="3200" b="1" dirty="0" smtClean="0">
                <a:solidFill>
                  <a:schemeClr val="accent6">
                    <a:lumMod val="75000"/>
                  </a:schemeClr>
                </a:solidFill>
                <a:cs typeface="B Nazanin" panose="00000400000000000000" pitchFamily="2" charset="-78"/>
              </a:rPr>
              <a:t> </a:t>
            </a:r>
            <a:r>
              <a:rPr lang="x-none" sz="3200" b="1" dirty="0" smtClean="0">
                <a:solidFill>
                  <a:schemeClr val="accent6">
                    <a:lumMod val="75000"/>
                  </a:schemeClr>
                </a:solidFill>
                <a:cs typeface="B Nazanin" panose="00000400000000000000" pitchFamily="2" charset="-78"/>
              </a:rPr>
              <a:t>تصور </a:t>
            </a:r>
            <a:r>
              <a:rPr lang="x-none" sz="3200" b="1" dirty="0">
                <a:solidFill>
                  <a:schemeClr val="accent6">
                    <a:lumMod val="75000"/>
                  </a:schemeClr>
                </a:solidFill>
                <a:cs typeface="B Nazanin" panose="00000400000000000000" pitchFamily="2" charset="-78"/>
              </a:rPr>
              <a:t>می‌کنیم نوجوانان صحبت ما را نمی‌شنوند، در مورد فواید خيالى يا احتمالی سیگار، الكل و مواد صحبت </a:t>
            </a:r>
            <a:r>
              <a:rPr lang="x-none" sz="3200" b="1" dirty="0" smtClean="0">
                <a:solidFill>
                  <a:schemeClr val="accent6">
                    <a:lumMod val="75000"/>
                  </a:schemeClr>
                </a:solidFill>
                <a:cs typeface="B Nazanin" panose="00000400000000000000" pitchFamily="2" charset="-78"/>
              </a:rPr>
              <a:t>نکنیم</a:t>
            </a:r>
            <a:r>
              <a:rPr lang="fa-IR" sz="3200" b="1" dirty="0" smtClean="0">
                <a:solidFill>
                  <a:schemeClr val="accent6">
                    <a:lumMod val="75000"/>
                  </a:schemeClr>
                </a:solidFill>
                <a:cs typeface="B Nazanin" panose="00000400000000000000" pitchFamily="2" charset="-78"/>
              </a:rPr>
              <a:t>.</a:t>
            </a:r>
            <a:r>
              <a:rPr lang="x-none" sz="3200" smtClean="0">
                <a:solidFill>
                  <a:schemeClr val="accent6">
                    <a:lumMod val="75000"/>
                  </a:schemeClr>
                </a:solidFill>
                <a:cs typeface="B Nazanin" panose="00000400000000000000" pitchFamily="2" charset="-78"/>
              </a:rPr>
              <a:t> </a:t>
            </a:r>
            <a:endParaRPr lang="en-US" sz="3200" dirty="0" smtClean="0">
              <a:solidFill>
                <a:schemeClr val="accent6">
                  <a:lumMod val="75000"/>
                </a:schemeClr>
              </a:solidFill>
              <a:cs typeface="B Nazanin" panose="00000400000000000000" pitchFamily="2" charset="-78"/>
            </a:endParaRPr>
          </a:p>
          <a:p>
            <a:pPr marL="0" indent="0" algn="just" rtl="1">
              <a:buNone/>
            </a:pPr>
            <a:r>
              <a:rPr lang="x-none" sz="3200" b="1" smtClean="0">
                <a:solidFill>
                  <a:schemeClr val="accent6">
                    <a:lumMod val="75000"/>
                  </a:schemeClr>
                </a:solidFill>
                <a:cs typeface="B Nazanin" panose="00000400000000000000" pitchFamily="2" charset="-78"/>
              </a:rPr>
              <a:t>سیگار</a:t>
            </a:r>
            <a:r>
              <a:rPr lang="x-none" sz="3200" b="1" dirty="0">
                <a:solidFill>
                  <a:schemeClr val="accent6">
                    <a:lumMod val="75000"/>
                  </a:schemeClr>
                </a:solidFill>
                <a:cs typeface="B Nazanin" panose="00000400000000000000" pitchFamily="2" charset="-78"/>
              </a:rPr>
              <a:t>، الكل و مواد برای هیچکس </a:t>
            </a:r>
            <a:r>
              <a:rPr lang="x-none" sz="3200" b="1" dirty="0" smtClean="0">
                <a:solidFill>
                  <a:schemeClr val="accent6">
                    <a:lumMod val="75000"/>
                  </a:schemeClr>
                </a:solidFill>
                <a:cs typeface="B Nazanin" panose="00000400000000000000" pitchFamily="2" charset="-78"/>
              </a:rPr>
              <a:t>در</a:t>
            </a:r>
            <a:r>
              <a:rPr lang="fa-IR" sz="3200" b="1" dirty="0" smtClean="0">
                <a:solidFill>
                  <a:schemeClr val="accent6">
                    <a:lumMod val="75000"/>
                  </a:schemeClr>
                </a:solidFill>
                <a:cs typeface="B Nazanin" panose="00000400000000000000" pitchFamily="2" charset="-78"/>
              </a:rPr>
              <a:t> </a:t>
            </a:r>
            <a:r>
              <a:rPr lang="x-none" sz="3200" b="1" dirty="0" smtClean="0">
                <a:solidFill>
                  <a:schemeClr val="accent6">
                    <a:lumMod val="75000"/>
                  </a:schemeClr>
                </a:solidFill>
                <a:cs typeface="B Nazanin" panose="00000400000000000000" pitchFamily="2" charset="-78"/>
              </a:rPr>
              <a:t>هيچ </a:t>
            </a:r>
            <a:r>
              <a:rPr lang="x-none" sz="3200" b="1" dirty="0">
                <a:solidFill>
                  <a:schemeClr val="accent6">
                    <a:lumMod val="75000"/>
                  </a:schemeClr>
                </a:solidFill>
                <a:cs typeface="B Nazanin" panose="00000400000000000000" pitchFamily="2" charset="-78"/>
              </a:rPr>
              <a:t>گروه سنى و هیچ حالتی مفید نیست.</a:t>
            </a:r>
            <a:endParaRPr lang="en-CA" sz="3200" b="1" dirty="0">
              <a:solidFill>
                <a:schemeClr val="accent6">
                  <a:lumMod val="75000"/>
                </a:schemeClr>
              </a:solidFill>
              <a:cs typeface="B Nazanin" panose="00000400000000000000" pitchFamily="2" charset="-78"/>
            </a:endParaRPr>
          </a:p>
          <a:p>
            <a:pPr algn="just" rtl="1"/>
            <a:endParaRPr lang="en-US" sz="3200" dirty="0">
              <a:solidFill>
                <a:schemeClr val="accent6">
                  <a:lumMod val="75000"/>
                </a:schemeClr>
              </a:solidFill>
              <a:cs typeface="B Nazanin" panose="00000400000000000000" pitchFamily="2" charset="-78"/>
            </a:endParaRPr>
          </a:p>
        </p:txBody>
      </p:sp>
    </p:spTree>
    <p:extLst>
      <p:ext uri="{BB962C8B-B14F-4D97-AF65-F5344CB8AC3E}">
        <p14:creationId xmlns:p14="http://schemas.microsoft.com/office/powerpoint/2010/main" xmlns="" val="317787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05782"/>
            <a:ext cx="8042276" cy="762144"/>
          </a:xfrm>
        </p:spPr>
        <p:txBody>
          <a:bodyPr/>
          <a:lstStyle/>
          <a:p>
            <a:pPr rtl="1"/>
            <a:r>
              <a:rPr lang="x-none" sz="3600" b="1" dirty="0">
                <a:solidFill>
                  <a:srgbClr val="FF0000"/>
                </a:solidFill>
                <a:cs typeface="B Nazanin" panose="00000400000000000000" pitchFamily="2" charset="-78"/>
              </a:rPr>
              <a:t>پاسخ </a:t>
            </a:r>
            <a:r>
              <a:rPr lang="x-none" sz="3600" b="1" dirty="0" smtClean="0">
                <a:solidFill>
                  <a:srgbClr val="FF0000"/>
                </a:solidFill>
                <a:cs typeface="B Nazanin" panose="00000400000000000000" pitchFamily="2" charset="-78"/>
              </a:rPr>
              <a:t>مقابله</a:t>
            </a:r>
            <a:r>
              <a:rPr lang="fa-IR" sz="3600" b="1" dirty="0" smtClean="0">
                <a:solidFill>
                  <a:srgbClr val="FF0000"/>
                </a:solidFill>
                <a:cs typeface="B Nazanin" panose="00000400000000000000" pitchFamily="2" charset="-78"/>
              </a:rPr>
              <a:t>‌</a:t>
            </a:r>
            <a:r>
              <a:rPr lang="ar-IQ" sz="3600" b="1" dirty="0" smtClean="0">
                <a:solidFill>
                  <a:srgbClr val="FF0000"/>
                </a:solidFill>
                <a:cs typeface="B Nazanin" panose="00000400000000000000" pitchFamily="2" charset="-78"/>
              </a:rPr>
              <a:t>ای</a:t>
            </a:r>
            <a:r>
              <a:rPr lang="x-none" sz="3600" b="1" dirty="0" smtClean="0">
                <a:solidFill>
                  <a:srgbClr val="FF0000"/>
                </a:solidFill>
                <a:cs typeface="B Nazanin" panose="00000400000000000000" pitchFamily="2" charset="-78"/>
              </a:rPr>
              <a:t> </a:t>
            </a:r>
            <a:r>
              <a:rPr lang="x-none" sz="3600" b="1" dirty="0">
                <a:solidFill>
                  <a:srgbClr val="FF0000"/>
                </a:solidFill>
                <a:cs typeface="B Nazanin" panose="00000400000000000000" pitchFamily="2" charset="-78"/>
              </a:rPr>
              <a:t>مناسب به </a:t>
            </a:r>
            <a:r>
              <a:rPr lang="x-none" sz="3600" b="1" dirty="0" smtClean="0">
                <a:solidFill>
                  <a:srgbClr val="FF0000"/>
                </a:solidFill>
                <a:cs typeface="B Nazanin" panose="00000400000000000000" pitchFamily="2" charset="-78"/>
              </a:rPr>
              <a:t>اضطرا</a:t>
            </a:r>
            <a:r>
              <a:rPr lang="fa-IR" sz="3600" b="1" dirty="0" smtClean="0">
                <a:solidFill>
                  <a:srgbClr val="FF0000"/>
                </a:solidFill>
                <a:cs typeface="B Nazanin" panose="00000400000000000000" pitchFamily="2" charset="-78"/>
              </a:rPr>
              <a:t>ب</a:t>
            </a:r>
            <a:endParaRPr lang="en-US" sz="3600" b="1" dirty="0">
              <a:solidFill>
                <a:srgbClr val="FF0000"/>
              </a:solidFill>
            </a:endParaRPr>
          </a:p>
        </p:txBody>
      </p:sp>
      <p:sp>
        <p:nvSpPr>
          <p:cNvPr id="3" name="Content Placeholder 2"/>
          <p:cNvSpPr>
            <a:spLocks noGrp="1"/>
          </p:cNvSpPr>
          <p:nvPr>
            <p:ph idx="1"/>
          </p:nvPr>
        </p:nvSpPr>
        <p:spPr>
          <a:xfrm>
            <a:off x="549274" y="1327246"/>
            <a:ext cx="8253531" cy="4343400"/>
          </a:xfrm>
        </p:spPr>
        <p:txBody>
          <a:bodyPr>
            <a:noAutofit/>
          </a:bodyPr>
          <a:lstStyle/>
          <a:p>
            <a:pPr marL="0" indent="0" algn="just" rtl="1">
              <a:buNone/>
            </a:pPr>
            <a:r>
              <a:rPr lang="ar-SA" sz="2800" b="1" dirty="0">
                <a:solidFill>
                  <a:srgbClr val="C00000"/>
                </a:solidFill>
                <a:cs typeface="B Nazanin" panose="00000400000000000000" pitchFamily="2" charset="-78"/>
              </a:rPr>
              <a:t> تعدادي از نوجوانان به دليل رفع كسالت، خستگي، غلبه به احساس اضطراب و به عنوان راه‌حلي براي مشكلات به سمت مصرف مواد مي‌روند. شايد براي شما هم پيش آمده باشد براى مقابله با هيجانات مختلف مواد مصرف كرده باشيد يا زماني كه طاقت‌تان طاق شده است و احساس درماندگي كرده‌ايد، سيگاري روشن كرده باشيد. اگر نوجوان شما اين رفتار را ببيند با اين كار چه پيامي به او داده‌ايد؟ نوجوان ياد مي‌گيرد اگر حالش بد باشد و احساس ناراحتي و استرس داشته باشد، مي‌تواند اين حال را با مصرف مواد و الكل كنترل كند. </a:t>
            </a:r>
            <a:endParaRPr lang="fa-IR" sz="2800" b="1" dirty="0" smtClean="0">
              <a:solidFill>
                <a:srgbClr val="C00000"/>
              </a:solidFill>
              <a:cs typeface="B Nazanin" panose="00000400000000000000" pitchFamily="2" charset="-78"/>
            </a:endParaRPr>
          </a:p>
          <a:p>
            <a:pPr marL="0" indent="0" algn="just" rtl="1">
              <a:buNone/>
            </a:pPr>
            <a:r>
              <a:rPr lang="ar-SA" sz="2800" b="1" dirty="0" smtClean="0">
                <a:solidFill>
                  <a:srgbClr val="C00000"/>
                </a:solidFill>
                <a:cs typeface="B Nazanin" panose="00000400000000000000" pitchFamily="2" charset="-78"/>
              </a:rPr>
              <a:t>در </a:t>
            </a:r>
            <a:r>
              <a:rPr lang="ar-SA" sz="2800" b="1" dirty="0">
                <a:solidFill>
                  <a:srgbClr val="C00000"/>
                </a:solidFill>
                <a:cs typeface="B Nazanin" panose="00000400000000000000" pitchFamily="2" charset="-78"/>
              </a:rPr>
              <a:t>اين بخش مي‌خواهيم که شما مجهز به روش‌هاي جديد </a:t>
            </a:r>
            <a:r>
              <a:rPr lang="ar-SA" sz="2800" b="1" dirty="0" smtClean="0">
                <a:solidFill>
                  <a:srgbClr val="C00000"/>
                </a:solidFill>
                <a:cs typeface="B Nazanin" panose="00000400000000000000" pitchFamily="2" charset="-78"/>
              </a:rPr>
              <a:t>مدیریت</a:t>
            </a:r>
            <a:r>
              <a:rPr lang="fa-IR" sz="2800" b="1" dirty="0" smtClean="0">
                <a:solidFill>
                  <a:srgbClr val="C00000"/>
                </a:solidFill>
                <a:cs typeface="B Nazanin" panose="00000400000000000000" pitchFamily="2" charset="-78"/>
              </a:rPr>
              <a:t> استرس</a:t>
            </a:r>
            <a:r>
              <a:rPr lang="ar-SA" sz="2800" b="1" dirty="0" smtClean="0">
                <a:solidFill>
                  <a:srgbClr val="C00000"/>
                </a:solidFill>
                <a:cs typeface="B Nazanin" panose="00000400000000000000" pitchFamily="2" charset="-78"/>
              </a:rPr>
              <a:t> </a:t>
            </a:r>
            <a:r>
              <a:rPr lang="ar-SA" sz="2800" b="1" dirty="0">
                <a:solidFill>
                  <a:srgbClr val="C00000"/>
                </a:solidFill>
                <a:cs typeface="B Nazanin" panose="00000400000000000000" pitchFamily="2" charset="-78"/>
              </a:rPr>
              <a:t>شوید، تا از اين طريق الگوي مناسبي براي فرزندان خود فراهم كنيد. </a:t>
            </a:r>
            <a:endParaRPr lang="en-US" sz="2800" b="1"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671136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247266"/>
          </a:xfrm>
        </p:spPr>
        <p:txBody>
          <a:bodyPr/>
          <a:lstStyle/>
          <a:p>
            <a:endParaRPr lang="en-US" dirty="0"/>
          </a:p>
        </p:txBody>
      </p:sp>
      <p:sp>
        <p:nvSpPr>
          <p:cNvPr id="3" name="Content Placeholder 2"/>
          <p:cNvSpPr>
            <a:spLocks noGrp="1"/>
          </p:cNvSpPr>
          <p:nvPr>
            <p:ph idx="1"/>
          </p:nvPr>
        </p:nvSpPr>
        <p:spPr>
          <a:xfrm>
            <a:off x="549275" y="1105468"/>
            <a:ext cx="8042276" cy="5247565"/>
          </a:xfrm>
        </p:spPr>
        <p:txBody>
          <a:bodyPr>
            <a:normAutofit/>
          </a:bodyPr>
          <a:lstStyle/>
          <a:p>
            <a:pPr marL="0" indent="0" algn="just" rtl="1">
              <a:buNone/>
            </a:pPr>
            <a:r>
              <a:rPr lang="ar-SA" b="1" dirty="0" smtClean="0">
                <a:solidFill>
                  <a:srgbClr val="C00000"/>
                </a:solidFill>
                <a:cs typeface="B Nazanin" panose="00000400000000000000" pitchFamily="2" charset="-78"/>
              </a:rPr>
              <a:t>اضطراب </a:t>
            </a:r>
            <a:r>
              <a:rPr lang="ar-SA" b="1" dirty="0">
                <a:solidFill>
                  <a:srgbClr val="C00000"/>
                </a:solidFill>
                <a:cs typeface="B Nazanin" panose="00000400000000000000" pitchFamily="2" charset="-78"/>
              </a:rPr>
              <a:t>واكنش جسمي، ذهني و احساسي به رويدادها يا افكار است. براي نمونه، ممكن است وقتي در اوج شلوغي و ترافيک سوار مترو مي‌شويد، متوجه شده باشید كه عده‌اي عصباني و نارحت هستند و عده‌اي ديگر گپ مي‌زنند و بلند بلند مي‌خندند، بنابراین شلوغي و ترافیک باعث خوشحالي و ناراحتي ما نمي‌شود بلكه این فكر ما درباره آنهاست كه موجب پديد آمدن اين حس مي‌گردد</a:t>
            </a:r>
            <a:r>
              <a:rPr lang="ar-SA" b="1" dirty="0" smtClean="0">
                <a:solidFill>
                  <a:srgbClr val="C00000"/>
                </a:solidFill>
                <a:cs typeface="B Nazanin" panose="00000400000000000000" pitchFamily="2" charset="-78"/>
              </a:rPr>
              <a:t>.</a:t>
            </a:r>
            <a:endParaRPr lang="fa-IR" b="1" dirty="0" smtClean="0">
              <a:solidFill>
                <a:srgbClr val="C00000"/>
              </a:solidFill>
              <a:cs typeface="B Nazanin" panose="00000400000000000000" pitchFamily="2" charset="-78"/>
            </a:endParaRPr>
          </a:p>
          <a:p>
            <a:pPr marL="0" indent="0" algn="just" rtl="1">
              <a:buNone/>
            </a:pPr>
            <a:r>
              <a:rPr lang="ar-SA" b="1" dirty="0" smtClean="0">
                <a:solidFill>
                  <a:srgbClr val="C00000"/>
                </a:solidFill>
                <a:cs typeface="B Nazanin" panose="00000400000000000000" pitchFamily="2" charset="-78"/>
              </a:rPr>
              <a:t>هر </a:t>
            </a:r>
            <a:r>
              <a:rPr lang="ar-SA" b="1" dirty="0">
                <a:solidFill>
                  <a:srgbClr val="C00000"/>
                </a:solidFill>
                <a:cs typeface="B Nazanin" panose="00000400000000000000" pitchFamily="2" charset="-78"/>
              </a:rPr>
              <a:t>يک از ما راهکار بخصوصی براي برخورد با استرس داريم. ممكن است چيزي كه یک فرد را عصبي مي‌كند، بر فرد ديگر همان اثر را نداشته باشد. </a:t>
            </a:r>
            <a:endParaRPr lang="fa-IR" b="1" dirty="0" smtClean="0">
              <a:solidFill>
                <a:srgbClr val="C00000"/>
              </a:solidFill>
              <a:cs typeface="B Nazanin" panose="00000400000000000000" pitchFamily="2" charset="-78"/>
            </a:endParaRPr>
          </a:p>
          <a:p>
            <a:pPr marL="0" indent="0" algn="just" rtl="1">
              <a:buNone/>
            </a:pPr>
            <a:r>
              <a:rPr lang="ar-SA" b="1" dirty="0" smtClean="0">
                <a:solidFill>
                  <a:srgbClr val="C00000"/>
                </a:solidFill>
                <a:cs typeface="B Nazanin" panose="00000400000000000000" pitchFamily="2" charset="-78"/>
              </a:rPr>
              <a:t>همه </a:t>
            </a:r>
            <a:r>
              <a:rPr lang="ar-SA" b="1" dirty="0">
                <a:solidFill>
                  <a:srgbClr val="C00000"/>
                </a:solidFill>
                <a:cs typeface="B Nazanin" panose="00000400000000000000" pitchFamily="2" charset="-78"/>
              </a:rPr>
              <a:t>والدين استرس را تجربه مي‌كنند، چه در خانه باشد، چه در محل کار، چه با فرزندان یا دیگران. ولی افراد واکنش‌های بسیار متفاوتی نسبت به آن دارند. </a:t>
            </a:r>
            <a:r>
              <a:rPr lang="ar-SA" b="1" dirty="0" smtClean="0">
                <a:solidFill>
                  <a:srgbClr val="C00000"/>
                </a:solidFill>
                <a:cs typeface="B Nazanin" panose="00000400000000000000" pitchFamily="2" charset="-78"/>
              </a:rPr>
              <a:t> </a:t>
            </a:r>
            <a:endParaRPr lang="en-US" b="1"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1827073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329152"/>
          </a:xfrm>
        </p:spPr>
        <p:txBody>
          <a:bodyPr/>
          <a:lstStyle/>
          <a:p>
            <a:endParaRPr lang="en-US" dirty="0"/>
          </a:p>
        </p:txBody>
      </p:sp>
      <p:sp>
        <p:nvSpPr>
          <p:cNvPr id="3" name="Content Placeholder 2"/>
          <p:cNvSpPr>
            <a:spLocks noGrp="1"/>
          </p:cNvSpPr>
          <p:nvPr>
            <p:ph idx="1"/>
          </p:nvPr>
        </p:nvSpPr>
        <p:spPr>
          <a:xfrm>
            <a:off x="549275" y="1149825"/>
            <a:ext cx="8042276" cy="4343400"/>
          </a:xfrm>
        </p:spPr>
        <p:txBody>
          <a:bodyPr>
            <a:normAutofit lnSpcReduction="10000"/>
          </a:bodyPr>
          <a:lstStyle/>
          <a:p>
            <a:pPr marL="0" indent="0" algn="just" rtl="1">
              <a:buNone/>
            </a:pPr>
            <a:r>
              <a:rPr lang="ar-SA" sz="2800" b="1" dirty="0" smtClean="0">
                <a:solidFill>
                  <a:srgbClr val="C00000"/>
                </a:solidFill>
                <a:cs typeface="B Nazanin" panose="00000400000000000000" pitchFamily="2" charset="-78"/>
              </a:rPr>
              <a:t>افراد </a:t>
            </a:r>
            <a:r>
              <a:rPr lang="ar-SA" sz="2800" b="1" dirty="0">
                <a:solidFill>
                  <a:srgbClr val="C00000"/>
                </a:solidFill>
                <a:cs typeface="B Nazanin" panose="00000400000000000000" pitchFamily="2" charset="-78"/>
              </a:rPr>
              <a:t>روش‌هاي متعددي براي مقابله با استرس‌هاي خود دارند، به عنوان مثال عده‌اي تلفن را بر مي‌دارند و  با يک دوست درد و دل مي‌كنند، بعضي‌ها شروع می‌کنند به نوشتن چيزهايي كه از ذهنشان مي‌گذرد، شايد شنيده باشيد كه عده‌اي نیز دوش آب سرد مي‌گيرند يا پياده‌روي مي‌كنند. هر كدام از اين روش‌ها مي‌تواند براي عده‌اي اثر بخش و خوشايند باشد و براي مديريتِ آنيِ موقعيتِ استرس‌آوري كه در آن گير افتاده‌اند، سودمند واقع شود. پيشنهاد مي‌كنيم شما هم تعدادي از اين روش‌ها را امتحان كنيد، شايد در مورد شما نیز مفيد باشند. </a:t>
            </a:r>
            <a:endParaRPr lang="fa-IR" sz="2800" b="1" dirty="0" smtClean="0">
              <a:solidFill>
                <a:srgbClr val="C00000"/>
              </a:solidFill>
              <a:cs typeface="B Nazanin" panose="00000400000000000000" pitchFamily="2" charset="-78"/>
            </a:endParaRPr>
          </a:p>
          <a:p>
            <a:pPr algn="just" rtl="1">
              <a:buFont typeface="Arial" panose="020B0604020202020204" pitchFamily="34" charset="0"/>
              <a:buChar char="•"/>
            </a:pPr>
            <a:r>
              <a:rPr lang="fa-IR" sz="2800" b="1" dirty="0" smtClean="0">
                <a:solidFill>
                  <a:srgbClr val="FF0000"/>
                </a:solidFill>
                <a:cs typeface="B Nazanin" panose="00000400000000000000" pitchFamily="2" charset="-78"/>
              </a:rPr>
              <a:t>انجام </a:t>
            </a:r>
            <a:r>
              <a:rPr lang="ar-SA" sz="2800" b="1" dirty="0" smtClean="0">
                <a:solidFill>
                  <a:srgbClr val="FF0000"/>
                </a:solidFill>
                <a:cs typeface="B Nazanin" panose="00000400000000000000" pitchFamily="2" charset="-78"/>
              </a:rPr>
              <a:t>روش </a:t>
            </a:r>
            <a:r>
              <a:rPr lang="ar-SA" sz="2800" b="1" dirty="0">
                <a:solidFill>
                  <a:srgbClr val="FF0000"/>
                </a:solidFill>
                <a:cs typeface="B Nazanin" panose="00000400000000000000" pitchFamily="2" charset="-78"/>
              </a:rPr>
              <a:t>آرام شدن </a:t>
            </a:r>
            <a:r>
              <a:rPr lang="fa-IR" sz="2800" b="1" dirty="0" smtClean="0">
                <a:solidFill>
                  <a:srgbClr val="FF0000"/>
                </a:solidFill>
                <a:cs typeface="B Nazanin" panose="00000400000000000000" pitchFamily="2" charset="-78"/>
              </a:rPr>
              <a:t>یا ریلکس شدن</a:t>
            </a:r>
            <a:endParaRPr lang="fa-IR" sz="2800" b="1" dirty="0">
              <a:solidFill>
                <a:srgbClr val="C00000"/>
              </a:solidFill>
              <a:cs typeface="B Nazanin" panose="00000400000000000000" pitchFamily="2" charset="-78"/>
            </a:endParaRPr>
          </a:p>
          <a:p>
            <a:pPr marL="0" indent="0" algn="just" rtl="1">
              <a:buNone/>
            </a:pPr>
            <a:endParaRPr lang="en-US" sz="2800" b="1" dirty="0">
              <a:solidFill>
                <a:srgbClr val="C00000"/>
              </a:solidFill>
              <a:cs typeface="B Nazanin" panose="00000400000000000000" pitchFamily="2" charset="-78"/>
            </a:endParaRPr>
          </a:p>
        </p:txBody>
      </p:sp>
    </p:spTree>
    <p:extLst>
      <p:ext uri="{BB962C8B-B14F-4D97-AF65-F5344CB8AC3E}">
        <p14:creationId xmlns:p14="http://schemas.microsoft.com/office/powerpoint/2010/main" xmlns="" val="2922744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469</TotalTime>
  <Words>901</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Breeze</vt:lpstr>
      <vt:lpstr>گفتار ششم</vt:lpstr>
      <vt:lpstr>Slide 2</vt:lpstr>
      <vt:lpstr>برخي از مواردى كه نوجوانان نياز دارند از والدين دريافت كنند:</vt:lpstr>
      <vt:lpstr>فرزندان مقلدان خوبی هستند و رفتارهای بزرگترها را دوست دارند.</vt:lpstr>
      <vt:lpstr>راه‌های مناسب دیگری برای تفریح یا خوش گذراندن پیدا کنیم.</vt:lpstr>
      <vt:lpstr>برای الکل یا مواد فواید غيرواقعى درست نكنيم.</vt:lpstr>
      <vt:lpstr>پاسخ مقابله‌ای مناسب به اضطراب</vt:lpstr>
      <vt:lpstr>Slide 8</vt:lpstr>
      <vt:lpstr>Slide 9</vt:lpstr>
    </vt:vector>
  </TitlesOfParts>
  <Company>DSC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ششم</dc:title>
  <dc:creator>Saeed Momtazi</dc:creator>
  <cp:lastModifiedBy>Dr_momtazi</cp:lastModifiedBy>
  <cp:revision>26</cp:revision>
  <dcterms:created xsi:type="dcterms:W3CDTF">2016-01-17T17:38:47Z</dcterms:created>
  <dcterms:modified xsi:type="dcterms:W3CDTF">2016-03-06T10:22:23Z</dcterms:modified>
</cp:coreProperties>
</file>